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a8176898e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a8176898e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a8176898e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a8176898e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947855d976_2_1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947855d976_2_1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947855d976_2_10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947855d976_2_10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sic - Title Only copy 1" showMasterSp="0">
  <p:cSld name="Basic - Title Only copy 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icture 8" id="51" name="Google Shape;51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40"/>
            <a:ext cx="9141615" cy="51421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icture 6" id="52" name="Google Shape;5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1340"/>
            <a:ext cx="9141615" cy="5142162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429074" y="822884"/>
            <a:ext cx="8293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37B"/>
              </a:buClr>
              <a:buSzPts val="1700"/>
              <a:buFont typeface="Arial"/>
              <a:buChar char="●"/>
              <a:defRPr sz="1700">
                <a:solidFill>
                  <a:srgbClr val="8D837B"/>
                </a:solidFill>
              </a:defRPr>
            </a:lvl1pPr>
            <a:lvl2pPr indent="-3365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37B"/>
              </a:buClr>
              <a:buSzPts val="1700"/>
              <a:buFont typeface="Arial"/>
              <a:buChar char="○"/>
              <a:defRPr sz="1700">
                <a:solidFill>
                  <a:srgbClr val="8D837B"/>
                </a:solidFill>
              </a:defRPr>
            </a:lvl2pPr>
            <a:lvl3pPr indent="-33655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37B"/>
              </a:buClr>
              <a:buSzPts val="1700"/>
              <a:buFont typeface="Arial"/>
              <a:buChar char="■"/>
              <a:defRPr sz="1700">
                <a:solidFill>
                  <a:srgbClr val="8D837B"/>
                </a:solidFill>
              </a:defRPr>
            </a:lvl3pPr>
            <a:lvl4pPr indent="-336550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37B"/>
              </a:buClr>
              <a:buSzPts val="1700"/>
              <a:buFont typeface="Arial"/>
              <a:buChar char="●"/>
              <a:defRPr sz="1700">
                <a:solidFill>
                  <a:srgbClr val="8D837B"/>
                </a:solidFill>
              </a:defRPr>
            </a:lvl4pPr>
            <a:lvl5pPr indent="-336550" lvl="4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37B"/>
              </a:buClr>
              <a:buSzPts val="1700"/>
              <a:buFont typeface="Arial"/>
              <a:buChar char="○"/>
              <a:defRPr sz="1700">
                <a:solidFill>
                  <a:srgbClr val="8D837B"/>
                </a:solidFill>
              </a:defRPr>
            </a:lvl5pPr>
            <a:lvl6pPr indent="-317500" lvl="5" marL="2743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type="title"/>
          </p:nvPr>
        </p:nvSpPr>
        <p:spPr>
          <a:xfrm>
            <a:off x="429074" y="47625"/>
            <a:ext cx="82929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None/>
              <a:defRPr/>
            </a:lvl1pPr>
            <a:lvl2pPr lvl="1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None/>
              <a:defRPr/>
            </a:lvl2pPr>
            <a:lvl3pPr lvl="2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None/>
              <a:defRPr/>
            </a:lvl3pPr>
            <a:lvl4pPr lvl="3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None/>
              <a:defRPr/>
            </a:lvl4pPr>
            <a:lvl5pPr lvl="4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None/>
              <a:defRPr/>
            </a:lvl5pPr>
            <a:lvl6pPr lvl="5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None/>
              <a:defRPr/>
            </a:lvl6pPr>
            <a:lvl7pPr lvl="6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None/>
              <a:defRPr/>
            </a:lvl7pPr>
            <a:lvl8pPr lvl="7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None/>
              <a:defRPr/>
            </a:lvl8pPr>
            <a:lvl9pPr lvl="8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3113874" y="1115144"/>
            <a:ext cx="2916300" cy="2913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A21450"/>
            </a:solidFill>
            <a:prstDash val="dot"/>
            <a:miter lim="400000"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429075" y="184325"/>
            <a:ext cx="85101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Vision Map </a:t>
            </a:r>
            <a:br>
              <a:rPr lang="en" sz="23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</a:br>
            <a:r>
              <a:rPr lang="en" sz="23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Template</a:t>
            </a:r>
            <a:endParaRPr sz="1100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2992832" y="2448678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5904767" y="2448678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5218118" y="1227743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3641370" y="1227743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5237174" y="3666616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3660425" y="3666616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1111381" y="1619780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Ideal Attribute #2</a:t>
            </a:r>
            <a:endParaRPr b="1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Short description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1670872" y="-23072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Ideal Attribute #1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Short description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2001481" y="3177950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Ideal Attribute #3</a:t>
            </a:r>
            <a:endParaRPr b="1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Short description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5534432" y="3149019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Ideal Attribute #6</a:t>
            </a:r>
            <a:endParaRPr b="1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Short description</a:t>
            </a:r>
            <a:endParaRPr sz="900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6316346" y="1619780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Ideal Attribute #5</a:t>
            </a:r>
            <a:endParaRPr b="1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Short description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5826930" y="-23072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Ideal Attribute #4</a:t>
            </a:r>
            <a:endParaRPr b="1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Short description</a:t>
            </a:r>
            <a:endParaRPr sz="900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3706800" y="2105347"/>
            <a:ext cx="1730400" cy="9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Picture of your constituents</a:t>
            </a:r>
            <a:endParaRPr b="1" sz="1600">
              <a:solidFill>
                <a:srgbClr val="FF000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/>
          <p:nvPr/>
        </p:nvSpPr>
        <p:spPr>
          <a:xfrm>
            <a:off x="3113874" y="1115144"/>
            <a:ext cx="2916300" cy="2913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A21450"/>
            </a:solidFill>
            <a:prstDash val="dot"/>
            <a:miter lim="400000"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638425" y="77525"/>
            <a:ext cx="81672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Vision Map</a:t>
            </a:r>
            <a:endParaRPr sz="2300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Example</a:t>
            </a:r>
            <a:endParaRPr sz="2300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2992832" y="2448678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5904767" y="2448678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5218118" y="1227743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5"/>
          <p:cNvSpPr/>
          <p:nvPr/>
        </p:nvSpPr>
        <p:spPr>
          <a:xfrm>
            <a:off x="3641370" y="1227743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5"/>
          <p:cNvSpPr/>
          <p:nvPr/>
        </p:nvSpPr>
        <p:spPr>
          <a:xfrm>
            <a:off x="5237174" y="3666616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5"/>
          <p:cNvSpPr/>
          <p:nvPr/>
        </p:nvSpPr>
        <p:spPr>
          <a:xfrm>
            <a:off x="3660425" y="3666616"/>
            <a:ext cx="246300" cy="246000"/>
          </a:xfrm>
          <a:prstGeom prst="ellipse">
            <a:avLst/>
          </a:prstGeom>
          <a:solidFill>
            <a:srgbClr val="E49B3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/>
          <p:nvPr/>
        </p:nvSpPr>
        <p:spPr>
          <a:xfrm>
            <a:off x="958981" y="1619780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Personalized Engagement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Communications and recommendations tailored to each client’s situation and needs, delivered at scale.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87" name="Google Shape;87;p15"/>
          <p:cNvSpPr/>
          <p:nvPr/>
        </p:nvSpPr>
        <p:spPr>
          <a:xfrm>
            <a:off x="1239375" y="-23075"/>
            <a:ext cx="2115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Seamless Client Experience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High quality experiences across digital and in-person interactions that exceed clients’ expectations and deliver the resources they need – made possible by a single source of truth for all client information.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1570074" y="3177950"/>
            <a:ext cx="2115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Self-Service Volunteering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Self-service online portal for volunteers to easily manage shifts, access training, and communicate with staff so they can focus more of their volunteer time on serving clients.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89" name="Google Shape;89;p15"/>
          <p:cNvSpPr/>
          <p:nvPr/>
        </p:nvSpPr>
        <p:spPr>
          <a:xfrm>
            <a:off x="5686832" y="3149019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Strategic Insights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Actionable analytics help program managers, executive team members, and staff to make data-driven decisions that improve the client experience.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90" name="Google Shape;90;p15"/>
          <p:cNvSpPr/>
          <p:nvPr/>
        </p:nvSpPr>
        <p:spPr>
          <a:xfrm>
            <a:off x="6468746" y="1619780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Mobile Intake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Clients can quickly access services anywhere, thanks to apps that are mobile first and easy for staff members to use on phones or tablets in the field.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5979330" y="-23072"/>
            <a:ext cx="1836000" cy="20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rPr b="1" lang="en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Sense of Community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Clients feel understood, cared for, and appreciated because staff always know their story and background via sharing and collaboration tools.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3706800" y="2105347"/>
            <a:ext cx="1730400" cy="9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Picture of your constituents</a:t>
            </a:r>
            <a:endParaRPr b="1" sz="1600">
              <a:solidFill>
                <a:srgbClr val="FF000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/>
          <p:nvPr/>
        </p:nvSpPr>
        <p:spPr>
          <a:xfrm>
            <a:off x="475" y="3636650"/>
            <a:ext cx="9143100" cy="1298100"/>
          </a:xfrm>
          <a:prstGeom prst="rect">
            <a:avLst/>
          </a:prstGeom>
          <a:solidFill>
            <a:srgbClr val="F6F4F1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205CA0"/>
              </a:solidFill>
            </a:endParaRPr>
          </a:p>
        </p:txBody>
      </p:sp>
      <p:sp>
        <p:nvSpPr>
          <p:cNvPr id="98" name="Google Shape;98;p16"/>
          <p:cNvSpPr/>
          <p:nvPr/>
        </p:nvSpPr>
        <p:spPr>
          <a:xfrm>
            <a:off x="7040325" y="878600"/>
            <a:ext cx="1928700" cy="283800"/>
          </a:xfrm>
          <a:prstGeom prst="roundRect">
            <a:avLst>
              <a:gd fmla="val 50000" name="adj"/>
            </a:avLst>
          </a:prstGeom>
          <a:solidFill>
            <a:srgbClr val="205CA0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6"/>
          <p:cNvSpPr/>
          <p:nvPr/>
        </p:nvSpPr>
        <p:spPr>
          <a:xfrm>
            <a:off x="5415351" y="878600"/>
            <a:ext cx="1448400" cy="283800"/>
          </a:xfrm>
          <a:prstGeom prst="roundRect">
            <a:avLst>
              <a:gd fmla="val 50000" name="adj"/>
            </a:avLst>
          </a:prstGeom>
          <a:solidFill>
            <a:srgbClr val="205CA0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6"/>
          <p:cNvSpPr/>
          <p:nvPr/>
        </p:nvSpPr>
        <p:spPr>
          <a:xfrm>
            <a:off x="1881450" y="878600"/>
            <a:ext cx="3291600" cy="283800"/>
          </a:xfrm>
          <a:prstGeom prst="roundRect">
            <a:avLst>
              <a:gd fmla="val 50000" name="adj"/>
            </a:avLst>
          </a:prstGeom>
          <a:solidFill>
            <a:srgbClr val="205CA0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6"/>
          <p:cNvSpPr/>
          <p:nvPr/>
        </p:nvSpPr>
        <p:spPr>
          <a:xfrm>
            <a:off x="207704" y="878608"/>
            <a:ext cx="1499400" cy="283800"/>
          </a:xfrm>
          <a:prstGeom prst="roundRect">
            <a:avLst>
              <a:gd fmla="val 50000" name="adj"/>
            </a:avLst>
          </a:prstGeom>
          <a:solidFill>
            <a:srgbClr val="205CA0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207700" y="129600"/>
            <a:ext cx="8514300" cy="521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Path to Value Template</a:t>
            </a:r>
            <a:endParaRPr sz="1100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313903" y="909139"/>
            <a:ext cx="12870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25" lIns="25725" spcFirstLastPara="1" rIns="25725" wrap="square" tIns="257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</a:pPr>
            <a:r>
              <a:rPr i="0" lang="en" sz="1100" u="none" cap="none" strike="noStrike">
                <a:solidFill>
                  <a:srgbClr val="FFFFFF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Goals &amp; Objectives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04" name="Google Shape;104;p16"/>
          <p:cNvSpPr txBox="1"/>
          <p:nvPr/>
        </p:nvSpPr>
        <p:spPr>
          <a:xfrm>
            <a:off x="2436011" y="909139"/>
            <a:ext cx="20640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25" lIns="25725" spcFirstLastPara="1" rIns="25725" wrap="square" tIns="257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lt1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Nonprofit Cloud Capabilities</a:t>
            </a:r>
            <a:endParaRPr sz="1100">
              <a:solidFill>
                <a:schemeClr val="lt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rgbClr val="FFFFFF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7207406" y="909131"/>
            <a:ext cx="15942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25" lIns="25725" spcFirstLastPara="1" rIns="25725" wrap="square" tIns="257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Estimated Results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5510925" y="909150"/>
            <a:ext cx="12657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25" lIns="25725" spcFirstLastPara="1" rIns="25725" wrap="square" tIns="257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</a:pPr>
            <a:r>
              <a:rPr i="0" lang="en" sz="1100" u="none" cap="none" strike="noStrike">
                <a:solidFill>
                  <a:srgbClr val="FFFFFF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Impact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07" name="Google Shape;107;p16"/>
          <p:cNvSpPr/>
          <p:nvPr/>
        </p:nvSpPr>
        <p:spPr>
          <a:xfrm>
            <a:off x="3977" y="1250584"/>
            <a:ext cx="9143100" cy="1198200"/>
          </a:xfrm>
          <a:prstGeom prst="rect">
            <a:avLst/>
          </a:prstGeom>
          <a:solidFill>
            <a:srgbClr val="F6F4F1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205CA0"/>
              </a:solidFill>
            </a:endParaRPr>
          </a:p>
        </p:txBody>
      </p:sp>
      <p:cxnSp>
        <p:nvCxnSpPr>
          <p:cNvPr id="108" name="Google Shape;108;p16"/>
          <p:cNvCxnSpPr/>
          <p:nvPr/>
        </p:nvCxnSpPr>
        <p:spPr>
          <a:xfrm rot="10800000">
            <a:off x="1783404" y="890960"/>
            <a:ext cx="0" cy="4043700"/>
          </a:xfrm>
          <a:prstGeom prst="straightConnector1">
            <a:avLst/>
          </a:prstGeom>
          <a:noFill/>
          <a:ln cap="flat" cmpd="sng" w="25400">
            <a:solidFill>
              <a:srgbClr val="032E61"/>
            </a:solidFill>
            <a:prstDash val="dot"/>
            <a:miter lim="400000"/>
            <a:headEnd len="sm" w="sm" type="none"/>
            <a:tailEnd len="sm" w="sm" type="none"/>
          </a:ln>
        </p:spPr>
      </p:cxnSp>
      <p:cxnSp>
        <p:nvCxnSpPr>
          <p:cNvPr id="109" name="Google Shape;109;p16"/>
          <p:cNvCxnSpPr/>
          <p:nvPr/>
        </p:nvCxnSpPr>
        <p:spPr>
          <a:xfrm rot="10800000">
            <a:off x="5277181" y="890960"/>
            <a:ext cx="0" cy="4043700"/>
          </a:xfrm>
          <a:prstGeom prst="straightConnector1">
            <a:avLst/>
          </a:prstGeom>
          <a:noFill/>
          <a:ln cap="flat" cmpd="sng" w="25400">
            <a:solidFill>
              <a:srgbClr val="032E61"/>
            </a:solidFill>
            <a:prstDash val="dot"/>
            <a:miter lim="400000"/>
            <a:headEnd len="sm" w="sm" type="none"/>
            <a:tailEnd len="sm" w="sm" type="none"/>
          </a:ln>
        </p:spPr>
      </p:cxnSp>
      <p:cxnSp>
        <p:nvCxnSpPr>
          <p:cNvPr id="110" name="Google Shape;110;p16"/>
          <p:cNvCxnSpPr/>
          <p:nvPr/>
        </p:nvCxnSpPr>
        <p:spPr>
          <a:xfrm rot="10800000">
            <a:off x="6962776" y="890960"/>
            <a:ext cx="0" cy="4043700"/>
          </a:xfrm>
          <a:prstGeom prst="straightConnector1">
            <a:avLst/>
          </a:prstGeom>
          <a:noFill/>
          <a:ln cap="flat" cmpd="sng" w="25400">
            <a:solidFill>
              <a:srgbClr val="032E61"/>
            </a:solidFill>
            <a:prstDash val="dot"/>
            <a:miter lim="400000"/>
            <a:headEnd len="sm" w="sm" type="none"/>
            <a:tailEnd len="sm" w="sm" type="none"/>
          </a:ln>
        </p:spPr>
      </p:cxnSp>
      <p:sp>
        <p:nvSpPr>
          <p:cNvPr id="111" name="Google Shape;111;p16"/>
          <p:cNvSpPr/>
          <p:nvPr/>
        </p:nvSpPr>
        <p:spPr>
          <a:xfrm>
            <a:off x="7040325" y="1342844"/>
            <a:ext cx="1928700" cy="283800"/>
          </a:xfrm>
          <a:prstGeom prst="roundRect">
            <a:avLst>
              <a:gd fmla="val 50000" name="adj"/>
            </a:avLst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7040325" y="1682560"/>
            <a:ext cx="1928700" cy="283800"/>
          </a:xfrm>
          <a:prstGeom prst="roundRect">
            <a:avLst>
              <a:gd fmla="val 50000" name="adj"/>
            </a:avLst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7040325" y="2023275"/>
            <a:ext cx="1928700" cy="283800"/>
          </a:xfrm>
          <a:prstGeom prst="roundRect">
            <a:avLst>
              <a:gd fmla="val 50000" name="adj"/>
            </a:avLst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4" name="Google Shape;114;p16"/>
          <p:cNvGrpSpPr/>
          <p:nvPr/>
        </p:nvGrpSpPr>
        <p:grpSpPr>
          <a:xfrm>
            <a:off x="311275" y="1250575"/>
            <a:ext cx="8577675" cy="1056503"/>
            <a:chOff x="311275" y="1250575"/>
            <a:chExt cx="8577675" cy="1056503"/>
          </a:xfrm>
        </p:grpSpPr>
        <p:sp>
          <p:nvSpPr>
            <p:cNvPr id="115" name="Google Shape;115;p16"/>
            <p:cNvSpPr/>
            <p:nvPr/>
          </p:nvSpPr>
          <p:spPr>
            <a:xfrm>
              <a:off x="311275" y="1342843"/>
              <a:ext cx="1292100" cy="92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Objective 1</a:t>
              </a:r>
              <a:endParaRPr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16" name="Google Shape;116;p16"/>
            <p:cNvSpPr txBox="1"/>
            <p:nvPr/>
          </p:nvSpPr>
          <p:spPr>
            <a:xfrm>
              <a:off x="7294750" y="1387663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Metric 1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17" name="Google Shape;117;p16"/>
            <p:cNvSpPr txBox="1"/>
            <p:nvPr/>
          </p:nvSpPr>
          <p:spPr>
            <a:xfrm>
              <a:off x="7294750" y="1727379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Metric 2</a:t>
              </a:r>
              <a:endParaRPr b="1" sz="1100">
                <a:latin typeface="Salesforce Sans"/>
                <a:ea typeface="Salesforce Sans"/>
                <a:cs typeface="Salesforce Sans"/>
                <a:sym typeface="Salesforce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18" name="Google Shape;118;p16"/>
            <p:cNvSpPr/>
            <p:nvPr/>
          </p:nvSpPr>
          <p:spPr>
            <a:xfrm rot="-5400000">
              <a:off x="7102664" y="1734985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6"/>
            <p:cNvSpPr txBox="1"/>
            <p:nvPr/>
          </p:nvSpPr>
          <p:spPr>
            <a:xfrm>
              <a:off x="7294750" y="2068094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Metric 3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20" name="Google Shape;120;p16"/>
            <p:cNvSpPr/>
            <p:nvPr/>
          </p:nvSpPr>
          <p:spPr>
            <a:xfrm rot="-5400000">
              <a:off x="7102664" y="2094751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6"/>
            <p:cNvSpPr/>
            <p:nvPr/>
          </p:nvSpPr>
          <p:spPr>
            <a:xfrm rot="-5400000">
              <a:off x="7102664" y="1413320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6"/>
            <p:cNvSpPr/>
            <p:nvPr/>
          </p:nvSpPr>
          <p:spPr>
            <a:xfrm>
              <a:off x="1840788" y="1262803"/>
              <a:ext cx="1055100" cy="515700"/>
            </a:xfrm>
            <a:prstGeom prst="roundRect">
              <a:avLst>
                <a:gd fmla="val 2771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b="1" lang="en" sz="10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Feature 1</a:t>
              </a:r>
              <a:endParaRPr b="1" sz="10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23" name="Google Shape;123;p16"/>
            <p:cNvSpPr/>
            <p:nvPr/>
          </p:nvSpPr>
          <p:spPr>
            <a:xfrm>
              <a:off x="5368576" y="1436527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Impact 1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6075859" y="1802226"/>
              <a:ext cx="45600" cy="45600"/>
            </a:xfrm>
            <a:prstGeom prst="ellipse">
              <a:avLst/>
            </a:prstGeom>
            <a:solidFill>
              <a:srgbClr val="ED7633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5368576" y="1893359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Impact 2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26" name="Google Shape;126;p16"/>
            <p:cNvSpPr txBox="1"/>
            <p:nvPr/>
          </p:nvSpPr>
          <p:spPr>
            <a:xfrm>
              <a:off x="2875263" y="1250575"/>
              <a:ext cx="2344500" cy="5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Feature 1 description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grpSp>
          <p:nvGrpSpPr>
            <p:cNvPr id="127" name="Google Shape;127;p16"/>
            <p:cNvGrpSpPr/>
            <p:nvPr/>
          </p:nvGrpSpPr>
          <p:grpSpPr>
            <a:xfrm>
              <a:off x="1840800" y="1779150"/>
              <a:ext cx="3378975" cy="527928"/>
              <a:chOff x="1881450" y="3688975"/>
              <a:chExt cx="3378975" cy="527928"/>
            </a:xfrm>
          </p:grpSpPr>
          <p:sp>
            <p:nvSpPr>
              <p:cNvPr id="128" name="Google Shape;128;p16"/>
              <p:cNvSpPr/>
              <p:nvPr/>
            </p:nvSpPr>
            <p:spPr>
              <a:xfrm>
                <a:off x="1881450" y="3701203"/>
                <a:ext cx="1055100" cy="515700"/>
              </a:xfrm>
              <a:prstGeom prst="roundRect">
                <a:avLst>
                  <a:gd fmla="val 27710" name="adj"/>
                </a:avLst>
              </a:prstGeom>
              <a:noFill/>
              <a:ln>
                <a:noFill/>
              </a:ln>
            </p:spPr>
            <p:txBody>
              <a:bodyPr anchorCtr="0" anchor="ctr" bIns="34300" lIns="34300" spcFirstLastPara="1" rIns="34300" wrap="square" tIns="343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05CA0"/>
                  </a:buClr>
                  <a:buSzPts val="800"/>
                  <a:buFont typeface="Arial"/>
                  <a:buNone/>
                </a:pPr>
                <a:r>
                  <a:rPr b="1" lang="en" sz="1000">
                    <a:solidFill>
                      <a:srgbClr val="205CA0"/>
                    </a:solidFill>
                    <a:latin typeface="Salesforce Sans"/>
                    <a:ea typeface="Salesforce Sans"/>
                    <a:cs typeface="Salesforce Sans"/>
                    <a:sym typeface="Salesforce Sans"/>
                  </a:rPr>
                  <a:t>Feature 2</a:t>
                </a:r>
                <a:endParaRPr b="1" sz="1000">
                  <a:latin typeface="Salesforce Sans"/>
                  <a:ea typeface="Salesforce Sans"/>
                  <a:cs typeface="Salesforce Sans"/>
                  <a:sym typeface="Salesforce Sans"/>
                </a:endParaRPr>
              </a:p>
            </p:txBody>
          </p:sp>
          <p:sp>
            <p:nvSpPr>
              <p:cNvPr id="129" name="Google Shape;129;p16"/>
              <p:cNvSpPr txBox="1"/>
              <p:nvPr/>
            </p:nvSpPr>
            <p:spPr>
              <a:xfrm>
                <a:off x="2915925" y="3688975"/>
                <a:ext cx="2344500" cy="51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800">
                    <a:solidFill>
                      <a:srgbClr val="205CA0"/>
                    </a:solidFill>
                    <a:latin typeface="Salesforce Sans"/>
                    <a:ea typeface="Salesforce Sans"/>
                    <a:cs typeface="Salesforce Sans"/>
                    <a:sym typeface="Salesforce Sans"/>
                  </a:rPr>
                  <a:t>Feature 2 description</a:t>
                </a:r>
                <a:endParaRPr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endParaRPr>
              </a:p>
            </p:txBody>
          </p:sp>
        </p:grpSp>
      </p:grpSp>
      <p:grpSp>
        <p:nvGrpSpPr>
          <p:cNvPr id="130" name="Google Shape;130;p16"/>
          <p:cNvGrpSpPr/>
          <p:nvPr/>
        </p:nvGrpSpPr>
        <p:grpSpPr>
          <a:xfrm>
            <a:off x="313900" y="2514450"/>
            <a:ext cx="8577675" cy="1056503"/>
            <a:chOff x="313900" y="2514450"/>
            <a:chExt cx="8577675" cy="1056503"/>
          </a:xfrm>
        </p:grpSpPr>
        <p:sp>
          <p:nvSpPr>
            <p:cNvPr id="131" name="Google Shape;131;p16"/>
            <p:cNvSpPr/>
            <p:nvPr/>
          </p:nvSpPr>
          <p:spPr>
            <a:xfrm>
              <a:off x="313900" y="2606718"/>
              <a:ext cx="1292100" cy="92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Objective 2</a:t>
              </a:r>
              <a:endParaRPr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32" name="Google Shape;132;p16"/>
            <p:cNvSpPr txBox="1"/>
            <p:nvPr/>
          </p:nvSpPr>
          <p:spPr>
            <a:xfrm>
              <a:off x="7297375" y="2651538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Metric 1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33" name="Google Shape;133;p16"/>
            <p:cNvSpPr txBox="1"/>
            <p:nvPr/>
          </p:nvSpPr>
          <p:spPr>
            <a:xfrm>
              <a:off x="7297375" y="2991254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Metric 2</a:t>
              </a:r>
              <a:endParaRPr b="1" sz="1100">
                <a:latin typeface="Salesforce Sans"/>
                <a:ea typeface="Salesforce Sans"/>
                <a:cs typeface="Salesforce Sans"/>
                <a:sym typeface="Salesforce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34" name="Google Shape;134;p16"/>
            <p:cNvSpPr/>
            <p:nvPr/>
          </p:nvSpPr>
          <p:spPr>
            <a:xfrm rot="-5400000">
              <a:off x="7105289" y="2998860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6"/>
            <p:cNvSpPr txBox="1"/>
            <p:nvPr/>
          </p:nvSpPr>
          <p:spPr>
            <a:xfrm>
              <a:off x="7297375" y="3331969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Metric 3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36" name="Google Shape;136;p16"/>
            <p:cNvSpPr/>
            <p:nvPr/>
          </p:nvSpPr>
          <p:spPr>
            <a:xfrm rot="-5400000">
              <a:off x="7105289" y="3358626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6"/>
            <p:cNvSpPr/>
            <p:nvPr/>
          </p:nvSpPr>
          <p:spPr>
            <a:xfrm rot="-5400000">
              <a:off x="7105289" y="2677195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1843413" y="2526678"/>
              <a:ext cx="1055100" cy="515700"/>
            </a:xfrm>
            <a:prstGeom prst="roundRect">
              <a:avLst>
                <a:gd fmla="val 2771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b="1" lang="en" sz="10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Feature 1</a:t>
              </a:r>
              <a:endParaRPr b="1" sz="10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5371201" y="2700402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Impact 1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40" name="Google Shape;140;p16"/>
            <p:cNvSpPr/>
            <p:nvPr/>
          </p:nvSpPr>
          <p:spPr>
            <a:xfrm>
              <a:off x="6078484" y="3066101"/>
              <a:ext cx="45600" cy="45600"/>
            </a:xfrm>
            <a:prstGeom prst="ellipse">
              <a:avLst/>
            </a:prstGeom>
            <a:solidFill>
              <a:srgbClr val="ED7633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6"/>
            <p:cNvSpPr/>
            <p:nvPr/>
          </p:nvSpPr>
          <p:spPr>
            <a:xfrm>
              <a:off x="5371201" y="3157234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Impact 2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42" name="Google Shape;142;p16"/>
            <p:cNvSpPr txBox="1"/>
            <p:nvPr/>
          </p:nvSpPr>
          <p:spPr>
            <a:xfrm>
              <a:off x="2877888" y="2514450"/>
              <a:ext cx="2344500" cy="5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Feature 1 description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grpSp>
          <p:nvGrpSpPr>
            <p:cNvPr id="143" name="Google Shape;143;p16"/>
            <p:cNvGrpSpPr/>
            <p:nvPr/>
          </p:nvGrpSpPr>
          <p:grpSpPr>
            <a:xfrm>
              <a:off x="1843425" y="3043025"/>
              <a:ext cx="3378975" cy="527928"/>
              <a:chOff x="1881450" y="3688975"/>
              <a:chExt cx="3378975" cy="527928"/>
            </a:xfrm>
          </p:grpSpPr>
          <p:sp>
            <p:nvSpPr>
              <p:cNvPr id="144" name="Google Shape;144;p16"/>
              <p:cNvSpPr/>
              <p:nvPr/>
            </p:nvSpPr>
            <p:spPr>
              <a:xfrm>
                <a:off x="1881450" y="3701203"/>
                <a:ext cx="1055100" cy="515700"/>
              </a:xfrm>
              <a:prstGeom prst="roundRect">
                <a:avLst>
                  <a:gd fmla="val 27710" name="adj"/>
                </a:avLst>
              </a:prstGeom>
              <a:noFill/>
              <a:ln>
                <a:noFill/>
              </a:ln>
            </p:spPr>
            <p:txBody>
              <a:bodyPr anchorCtr="0" anchor="ctr" bIns="34300" lIns="34300" spcFirstLastPara="1" rIns="34300" wrap="square" tIns="343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05CA0"/>
                  </a:buClr>
                  <a:buSzPts val="800"/>
                  <a:buFont typeface="Arial"/>
                  <a:buNone/>
                </a:pPr>
                <a:r>
                  <a:rPr b="1" lang="en" sz="1000">
                    <a:solidFill>
                      <a:srgbClr val="205CA0"/>
                    </a:solidFill>
                    <a:latin typeface="Salesforce Sans"/>
                    <a:ea typeface="Salesforce Sans"/>
                    <a:cs typeface="Salesforce Sans"/>
                    <a:sym typeface="Salesforce Sans"/>
                  </a:rPr>
                  <a:t>Feature 2</a:t>
                </a:r>
                <a:endParaRPr b="1" sz="1000">
                  <a:latin typeface="Salesforce Sans"/>
                  <a:ea typeface="Salesforce Sans"/>
                  <a:cs typeface="Salesforce Sans"/>
                  <a:sym typeface="Salesforce Sans"/>
                </a:endParaRPr>
              </a:p>
            </p:txBody>
          </p:sp>
          <p:sp>
            <p:nvSpPr>
              <p:cNvPr id="145" name="Google Shape;145;p16"/>
              <p:cNvSpPr txBox="1"/>
              <p:nvPr/>
            </p:nvSpPr>
            <p:spPr>
              <a:xfrm>
                <a:off x="2915925" y="3688975"/>
                <a:ext cx="2344500" cy="51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800">
                    <a:solidFill>
                      <a:srgbClr val="205CA0"/>
                    </a:solidFill>
                    <a:latin typeface="Salesforce Sans"/>
                    <a:ea typeface="Salesforce Sans"/>
                    <a:cs typeface="Salesforce Sans"/>
                    <a:sym typeface="Salesforce Sans"/>
                  </a:rPr>
                  <a:t>Feature 2 description</a:t>
                </a:r>
                <a:endParaRPr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endParaRPr>
              </a:p>
            </p:txBody>
          </p:sp>
        </p:grpSp>
      </p:grpSp>
      <p:grpSp>
        <p:nvGrpSpPr>
          <p:cNvPr id="146" name="Google Shape;146;p16"/>
          <p:cNvGrpSpPr/>
          <p:nvPr/>
        </p:nvGrpSpPr>
        <p:grpSpPr>
          <a:xfrm>
            <a:off x="286688" y="3728175"/>
            <a:ext cx="8577675" cy="1056503"/>
            <a:chOff x="286688" y="3728175"/>
            <a:chExt cx="8577675" cy="1056503"/>
          </a:xfrm>
        </p:grpSpPr>
        <p:sp>
          <p:nvSpPr>
            <p:cNvPr id="147" name="Google Shape;147;p16"/>
            <p:cNvSpPr/>
            <p:nvPr/>
          </p:nvSpPr>
          <p:spPr>
            <a:xfrm>
              <a:off x="286688" y="3820443"/>
              <a:ext cx="1292100" cy="92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Objective 3</a:t>
              </a:r>
              <a:endParaRPr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48" name="Google Shape;148;p16"/>
            <p:cNvSpPr txBox="1"/>
            <p:nvPr/>
          </p:nvSpPr>
          <p:spPr>
            <a:xfrm>
              <a:off x="7270162" y="3865263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Metric 1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49" name="Google Shape;149;p16"/>
            <p:cNvSpPr txBox="1"/>
            <p:nvPr/>
          </p:nvSpPr>
          <p:spPr>
            <a:xfrm>
              <a:off x="7270162" y="4204979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Metric 2</a:t>
              </a:r>
              <a:endParaRPr b="1" sz="1100">
                <a:latin typeface="Salesforce Sans"/>
                <a:ea typeface="Salesforce Sans"/>
                <a:cs typeface="Salesforce Sans"/>
                <a:sym typeface="Salesforce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50" name="Google Shape;150;p16"/>
            <p:cNvSpPr/>
            <p:nvPr/>
          </p:nvSpPr>
          <p:spPr>
            <a:xfrm rot="-5400000">
              <a:off x="7078077" y="4212585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6"/>
            <p:cNvSpPr txBox="1"/>
            <p:nvPr/>
          </p:nvSpPr>
          <p:spPr>
            <a:xfrm>
              <a:off x="7270162" y="4545694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Metric 3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52" name="Google Shape;152;p16"/>
            <p:cNvSpPr/>
            <p:nvPr/>
          </p:nvSpPr>
          <p:spPr>
            <a:xfrm rot="-5400000">
              <a:off x="7078076" y="4572351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6"/>
            <p:cNvSpPr/>
            <p:nvPr/>
          </p:nvSpPr>
          <p:spPr>
            <a:xfrm rot="-5400000">
              <a:off x="7078076" y="3890920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6"/>
            <p:cNvSpPr/>
            <p:nvPr/>
          </p:nvSpPr>
          <p:spPr>
            <a:xfrm>
              <a:off x="1816200" y="3740403"/>
              <a:ext cx="1055100" cy="515700"/>
            </a:xfrm>
            <a:prstGeom prst="roundRect">
              <a:avLst>
                <a:gd fmla="val 2771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b="1" lang="en" sz="10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Feature 1</a:t>
              </a:r>
              <a:endParaRPr b="1" sz="10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5343989" y="3914127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Impact 1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6051272" y="4279826"/>
              <a:ext cx="45600" cy="45600"/>
            </a:xfrm>
            <a:prstGeom prst="ellipse">
              <a:avLst/>
            </a:prstGeom>
            <a:solidFill>
              <a:srgbClr val="ED7633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5343989" y="4370959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Impact 2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58" name="Google Shape;158;p16"/>
            <p:cNvSpPr txBox="1"/>
            <p:nvPr/>
          </p:nvSpPr>
          <p:spPr>
            <a:xfrm>
              <a:off x="2850675" y="3728175"/>
              <a:ext cx="2344500" cy="5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Feature 1 description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grpSp>
          <p:nvGrpSpPr>
            <p:cNvPr id="159" name="Google Shape;159;p16"/>
            <p:cNvGrpSpPr/>
            <p:nvPr/>
          </p:nvGrpSpPr>
          <p:grpSpPr>
            <a:xfrm>
              <a:off x="1816213" y="4256750"/>
              <a:ext cx="3378975" cy="527928"/>
              <a:chOff x="1881450" y="3688975"/>
              <a:chExt cx="3378975" cy="527928"/>
            </a:xfrm>
          </p:grpSpPr>
          <p:sp>
            <p:nvSpPr>
              <p:cNvPr id="160" name="Google Shape;160;p16"/>
              <p:cNvSpPr/>
              <p:nvPr/>
            </p:nvSpPr>
            <p:spPr>
              <a:xfrm>
                <a:off x="1881450" y="3701203"/>
                <a:ext cx="1055100" cy="515700"/>
              </a:xfrm>
              <a:prstGeom prst="roundRect">
                <a:avLst>
                  <a:gd fmla="val 27710" name="adj"/>
                </a:avLst>
              </a:prstGeom>
              <a:noFill/>
              <a:ln>
                <a:noFill/>
              </a:ln>
            </p:spPr>
            <p:txBody>
              <a:bodyPr anchorCtr="0" anchor="ctr" bIns="34300" lIns="34300" spcFirstLastPara="1" rIns="34300" wrap="square" tIns="343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05CA0"/>
                  </a:buClr>
                  <a:buSzPts val="800"/>
                  <a:buFont typeface="Arial"/>
                  <a:buNone/>
                </a:pPr>
                <a:r>
                  <a:rPr b="1" lang="en" sz="1000">
                    <a:solidFill>
                      <a:srgbClr val="205CA0"/>
                    </a:solidFill>
                    <a:latin typeface="Salesforce Sans"/>
                    <a:ea typeface="Salesforce Sans"/>
                    <a:cs typeface="Salesforce Sans"/>
                    <a:sym typeface="Salesforce Sans"/>
                  </a:rPr>
                  <a:t>Feature 2</a:t>
                </a:r>
                <a:endParaRPr b="1" sz="1000">
                  <a:latin typeface="Salesforce Sans"/>
                  <a:ea typeface="Salesforce Sans"/>
                  <a:cs typeface="Salesforce Sans"/>
                  <a:sym typeface="Salesforce Sans"/>
                </a:endParaRPr>
              </a:p>
            </p:txBody>
          </p:sp>
          <p:sp>
            <p:nvSpPr>
              <p:cNvPr id="161" name="Google Shape;161;p16"/>
              <p:cNvSpPr txBox="1"/>
              <p:nvPr/>
            </p:nvSpPr>
            <p:spPr>
              <a:xfrm>
                <a:off x="2915925" y="3688975"/>
                <a:ext cx="2344500" cy="51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800">
                    <a:solidFill>
                      <a:srgbClr val="205CA0"/>
                    </a:solidFill>
                    <a:latin typeface="Salesforce Sans"/>
                    <a:ea typeface="Salesforce Sans"/>
                    <a:cs typeface="Salesforce Sans"/>
                    <a:sym typeface="Salesforce Sans"/>
                  </a:rPr>
                  <a:t>Feature 2 description</a:t>
                </a:r>
                <a:endParaRPr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"/>
          <p:cNvSpPr/>
          <p:nvPr/>
        </p:nvSpPr>
        <p:spPr>
          <a:xfrm>
            <a:off x="475" y="3636650"/>
            <a:ext cx="9143100" cy="1298100"/>
          </a:xfrm>
          <a:prstGeom prst="rect">
            <a:avLst/>
          </a:prstGeom>
          <a:solidFill>
            <a:srgbClr val="F6F4F1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205CA0"/>
              </a:solidFill>
            </a:endParaRPr>
          </a:p>
        </p:txBody>
      </p:sp>
      <p:sp>
        <p:nvSpPr>
          <p:cNvPr id="167" name="Google Shape;167;p17"/>
          <p:cNvSpPr/>
          <p:nvPr/>
        </p:nvSpPr>
        <p:spPr>
          <a:xfrm>
            <a:off x="7040325" y="878600"/>
            <a:ext cx="1928700" cy="283800"/>
          </a:xfrm>
          <a:prstGeom prst="roundRect">
            <a:avLst>
              <a:gd fmla="val 50000" name="adj"/>
            </a:avLst>
          </a:prstGeom>
          <a:solidFill>
            <a:srgbClr val="205CA0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7"/>
          <p:cNvSpPr/>
          <p:nvPr/>
        </p:nvSpPr>
        <p:spPr>
          <a:xfrm>
            <a:off x="5415351" y="878600"/>
            <a:ext cx="1448400" cy="283800"/>
          </a:xfrm>
          <a:prstGeom prst="roundRect">
            <a:avLst>
              <a:gd fmla="val 50000" name="adj"/>
            </a:avLst>
          </a:prstGeom>
          <a:solidFill>
            <a:srgbClr val="205CA0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7"/>
          <p:cNvSpPr/>
          <p:nvPr/>
        </p:nvSpPr>
        <p:spPr>
          <a:xfrm>
            <a:off x="1881450" y="878600"/>
            <a:ext cx="3291600" cy="283800"/>
          </a:xfrm>
          <a:prstGeom prst="roundRect">
            <a:avLst>
              <a:gd fmla="val 50000" name="adj"/>
            </a:avLst>
          </a:prstGeom>
          <a:solidFill>
            <a:srgbClr val="205CA0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207704" y="878608"/>
            <a:ext cx="1499400" cy="283800"/>
          </a:xfrm>
          <a:prstGeom prst="roundRect">
            <a:avLst>
              <a:gd fmla="val 50000" name="adj"/>
            </a:avLst>
          </a:prstGeom>
          <a:solidFill>
            <a:srgbClr val="205CA0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05C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7"/>
          <p:cNvSpPr txBox="1"/>
          <p:nvPr/>
        </p:nvSpPr>
        <p:spPr>
          <a:xfrm>
            <a:off x="207700" y="261250"/>
            <a:ext cx="85143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Path to Value Example</a:t>
            </a:r>
            <a:endParaRPr sz="1100">
              <a:solidFill>
                <a:srgbClr val="205CA0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72" name="Google Shape;172;p17"/>
          <p:cNvSpPr txBox="1"/>
          <p:nvPr/>
        </p:nvSpPr>
        <p:spPr>
          <a:xfrm>
            <a:off x="313903" y="909139"/>
            <a:ext cx="12870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25" lIns="25725" spcFirstLastPara="1" rIns="25725" wrap="square" tIns="257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</a:pPr>
            <a:r>
              <a:rPr i="0" lang="en" sz="1100" u="none" cap="none" strike="noStrike">
                <a:solidFill>
                  <a:srgbClr val="FFFFFF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Goals &amp; Objectives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73" name="Google Shape;173;p17"/>
          <p:cNvSpPr txBox="1"/>
          <p:nvPr/>
        </p:nvSpPr>
        <p:spPr>
          <a:xfrm>
            <a:off x="2436011" y="909139"/>
            <a:ext cx="20640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25" lIns="25725" spcFirstLastPara="1" rIns="25725" wrap="square" tIns="257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</a:pPr>
            <a:r>
              <a:rPr i="0" lang="en" sz="1100" u="none" cap="none" strike="noStrike">
                <a:solidFill>
                  <a:srgbClr val="FFFFFF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Key Capabilities &amp; Features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74" name="Google Shape;174;p17"/>
          <p:cNvSpPr txBox="1"/>
          <p:nvPr/>
        </p:nvSpPr>
        <p:spPr>
          <a:xfrm>
            <a:off x="7207406" y="909131"/>
            <a:ext cx="15942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25" lIns="25725" spcFirstLastPara="1" rIns="25725" wrap="square" tIns="257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Estimated Results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75" name="Google Shape;175;p17"/>
          <p:cNvSpPr txBox="1"/>
          <p:nvPr/>
        </p:nvSpPr>
        <p:spPr>
          <a:xfrm>
            <a:off x="5510925" y="909150"/>
            <a:ext cx="12657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25" lIns="25725" spcFirstLastPara="1" rIns="25725" wrap="square" tIns="257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</a:pPr>
            <a:r>
              <a:rPr i="0" lang="en" sz="1100" u="none" cap="none" strike="noStrike">
                <a:solidFill>
                  <a:srgbClr val="FFFFFF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Impact</a:t>
            </a:r>
            <a:endParaRPr sz="1100"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176" name="Google Shape;176;p17"/>
          <p:cNvSpPr/>
          <p:nvPr/>
        </p:nvSpPr>
        <p:spPr>
          <a:xfrm>
            <a:off x="477" y="1211834"/>
            <a:ext cx="9143100" cy="1198200"/>
          </a:xfrm>
          <a:prstGeom prst="rect">
            <a:avLst/>
          </a:prstGeom>
          <a:solidFill>
            <a:srgbClr val="F6F4F1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CA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205CA0"/>
              </a:solidFill>
            </a:endParaRPr>
          </a:p>
        </p:txBody>
      </p:sp>
      <p:cxnSp>
        <p:nvCxnSpPr>
          <p:cNvPr id="177" name="Google Shape;177;p17"/>
          <p:cNvCxnSpPr/>
          <p:nvPr/>
        </p:nvCxnSpPr>
        <p:spPr>
          <a:xfrm rot="10800000">
            <a:off x="1783404" y="890960"/>
            <a:ext cx="0" cy="4043700"/>
          </a:xfrm>
          <a:prstGeom prst="straightConnector1">
            <a:avLst/>
          </a:prstGeom>
          <a:noFill/>
          <a:ln cap="flat" cmpd="sng" w="25400">
            <a:solidFill>
              <a:srgbClr val="032E61"/>
            </a:solidFill>
            <a:prstDash val="dot"/>
            <a:miter lim="400000"/>
            <a:headEnd len="sm" w="sm" type="none"/>
            <a:tailEnd len="sm" w="sm" type="none"/>
          </a:ln>
        </p:spPr>
      </p:cxnSp>
      <p:cxnSp>
        <p:nvCxnSpPr>
          <p:cNvPr id="178" name="Google Shape;178;p17"/>
          <p:cNvCxnSpPr/>
          <p:nvPr/>
        </p:nvCxnSpPr>
        <p:spPr>
          <a:xfrm rot="10800000">
            <a:off x="5277181" y="890960"/>
            <a:ext cx="0" cy="4043700"/>
          </a:xfrm>
          <a:prstGeom prst="straightConnector1">
            <a:avLst/>
          </a:prstGeom>
          <a:noFill/>
          <a:ln cap="flat" cmpd="sng" w="25400">
            <a:solidFill>
              <a:srgbClr val="032E61"/>
            </a:solidFill>
            <a:prstDash val="dot"/>
            <a:miter lim="400000"/>
            <a:headEnd len="sm" w="sm" type="none"/>
            <a:tailEnd len="sm" w="sm" type="none"/>
          </a:ln>
        </p:spPr>
      </p:cxnSp>
      <p:cxnSp>
        <p:nvCxnSpPr>
          <p:cNvPr id="179" name="Google Shape;179;p17"/>
          <p:cNvCxnSpPr/>
          <p:nvPr/>
        </p:nvCxnSpPr>
        <p:spPr>
          <a:xfrm rot="10800000">
            <a:off x="6962776" y="890960"/>
            <a:ext cx="0" cy="4043700"/>
          </a:xfrm>
          <a:prstGeom prst="straightConnector1">
            <a:avLst/>
          </a:prstGeom>
          <a:noFill/>
          <a:ln cap="flat" cmpd="sng" w="25400">
            <a:solidFill>
              <a:srgbClr val="032E61"/>
            </a:solidFill>
            <a:prstDash val="dot"/>
            <a:miter lim="400000"/>
            <a:headEnd len="sm" w="sm" type="none"/>
            <a:tailEnd len="sm" w="sm" type="none"/>
          </a:ln>
        </p:spPr>
      </p:cxnSp>
      <p:grpSp>
        <p:nvGrpSpPr>
          <p:cNvPr id="180" name="Google Shape;180;p17"/>
          <p:cNvGrpSpPr/>
          <p:nvPr/>
        </p:nvGrpSpPr>
        <p:grpSpPr>
          <a:xfrm>
            <a:off x="315240" y="1328271"/>
            <a:ext cx="8751310" cy="3481397"/>
            <a:chOff x="315240" y="1328271"/>
            <a:chExt cx="8751310" cy="3481397"/>
          </a:xfrm>
        </p:grpSpPr>
        <p:sp>
          <p:nvSpPr>
            <p:cNvPr id="181" name="Google Shape;181;p17"/>
            <p:cNvSpPr/>
            <p:nvPr/>
          </p:nvSpPr>
          <p:spPr>
            <a:xfrm>
              <a:off x="315240" y="4285568"/>
              <a:ext cx="1267800" cy="52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Access a single source of truth providing holistic client visibility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1881450" y="3077525"/>
              <a:ext cx="1055100" cy="515700"/>
            </a:xfrm>
            <a:prstGeom prst="roundRect">
              <a:avLst>
                <a:gd fmla="val 2771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b="1" lang="en" sz="10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One-Stop Resource </a:t>
              </a:r>
              <a:endParaRPr b="1" sz="10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83" name="Google Shape;183;p17"/>
            <p:cNvSpPr/>
            <p:nvPr/>
          </p:nvSpPr>
          <p:spPr>
            <a:xfrm>
              <a:off x="5368576" y="3937050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Reduce redundant tasks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84" name="Google Shape;184;p17"/>
            <p:cNvSpPr/>
            <p:nvPr/>
          </p:nvSpPr>
          <p:spPr>
            <a:xfrm>
              <a:off x="7040325" y="1328271"/>
              <a:ext cx="1928700" cy="283800"/>
            </a:xfrm>
            <a:prstGeom prst="roundRect">
              <a:avLst>
                <a:gd fmla="val 5000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7"/>
            <p:cNvSpPr txBox="1"/>
            <p:nvPr/>
          </p:nvSpPr>
          <p:spPr>
            <a:xfrm>
              <a:off x="7294750" y="3887690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Transparency of data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86" name="Google Shape;186;p17"/>
            <p:cNvSpPr/>
            <p:nvPr/>
          </p:nvSpPr>
          <p:spPr>
            <a:xfrm rot="-5400000">
              <a:off x="7102664" y="3895296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7"/>
            <p:cNvSpPr/>
            <p:nvPr/>
          </p:nvSpPr>
          <p:spPr>
            <a:xfrm>
              <a:off x="7040325" y="1668987"/>
              <a:ext cx="1928700" cy="283800"/>
            </a:xfrm>
            <a:prstGeom prst="roundRect">
              <a:avLst>
                <a:gd fmla="val 5000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7"/>
            <p:cNvSpPr txBox="1"/>
            <p:nvPr/>
          </p:nvSpPr>
          <p:spPr>
            <a:xfrm>
              <a:off x="7294750" y="4228400"/>
              <a:ext cx="17718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Time spent on manual efforts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89" name="Google Shape;189;p17"/>
            <p:cNvSpPr/>
            <p:nvPr/>
          </p:nvSpPr>
          <p:spPr>
            <a:xfrm>
              <a:off x="7040325" y="2009702"/>
              <a:ext cx="1928700" cy="283800"/>
            </a:xfrm>
            <a:prstGeom prst="roundRect">
              <a:avLst>
                <a:gd fmla="val 5000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7"/>
            <p:cNvSpPr txBox="1"/>
            <p:nvPr/>
          </p:nvSpPr>
          <p:spPr>
            <a:xfrm>
              <a:off x="7294750" y="4569125"/>
              <a:ext cx="16851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Individuals impacted/reached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91" name="Google Shape;191;p17"/>
            <p:cNvSpPr/>
            <p:nvPr/>
          </p:nvSpPr>
          <p:spPr>
            <a:xfrm rot="-5400000">
              <a:off x="7102664" y="4576727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7"/>
            <p:cNvSpPr/>
            <p:nvPr/>
          </p:nvSpPr>
          <p:spPr>
            <a:xfrm rot="5400000">
              <a:off x="7102664" y="4255062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1881450" y="2467177"/>
              <a:ext cx="1055100" cy="515700"/>
            </a:xfrm>
            <a:prstGeom prst="roundRect">
              <a:avLst>
                <a:gd fmla="val 2771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b="1" lang="en" sz="10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User Experience</a:t>
              </a:r>
              <a:endParaRPr b="1" sz="10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6075859" y="4302753"/>
              <a:ext cx="45600" cy="45600"/>
            </a:xfrm>
            <a:prstGeom prst="ellipse">
              <a:avLst/>
            </a:prstGeom>
            <a:solidFill>
              <a:srgbClr val="ED7633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5368576" y="4393882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Break down silos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grpSp>
          <p:nvGrpSpPr>
            <p:cNvPr id="196" name="Google Shape;196;p17"/>
            <p:cNvGrpSpPr/>
            <p:nvPr/>
          </p:nvGrpSpPr>
          <p:grpSpPr>
            <a:xfrm>
              <a:off x="753826" y="3949592"/>
              <a:ext cx="407041" cy="295482"/>
              <a:chOff x="6095526" y="7479629"/>
              <a:chExt cx="305954" cy="222250"/>
            </a:xfrm>
          </p:grpSpPr>
          <p:sp>
            <p:nvSpPr>
              <p:cNvPr id="197" name="Google Shape;197;p17"/>
              <p:cNvSpPr/>
              <p:nvPr/>
            </p:nvSpPr>
            <p:spPr>
              <a:xfrm>
                <a:off x="6095526" y="7479629"/>
                <a:ext cx="213591" cy="222250"/>
              </a:xfrm>
              <a:custGeom>
                <a:rect b="b" l="l" r="r" t="t"/>
                <a:pathLst>
                  <a:path extrusionOk="0" h="678" w="653">
                    <a:moveTo>
                      <a:pt x="615" y="677"/>
                    </a:moveTo>
                    <a:lnTo>
                      <a:pt x="37" y="677"/>
                    </a:lnTo>
                    <a:cubicBezTo>
                      <a:pt x="16" y="677"/>
                      <a:pt x="0" y="659"/>
                      <a:pt x="0" y="639"/>
                    </a:cubicBezTo>
                    <a:lnTo>
                      <a:pt x="0" y="557"/>
                    </a:lnTo>
                    <a:cubicBezTo>
                      <a:pt x="0" y="541"/>
                      <a:pt x="10" y="526"/>
                      <a:pt x="25" y="522"/>
                    </a:cubicBezTo>
                    <a:cubicBezTo>
                      <a:pt x="204" y="450"/>
                      <a:pt x="231" y="419"/>
                      <a:pt x="235" y="412"/>
                    </a:cubicBezTo>
                    <a:lnTo>
                      <a:pt x="235" y="388"/>
                    </a:lnTo>
                    <a:cubicBezTo>
                      <a:pt x="216" y="366"/>
                      <a:pt x="200" y="336"/>
                      <a:pt x="189" y="302"/>
                    </a:cubicBezTo>
                    <a:cubicBezTo>
                      <a:pt x="176" y="292"/>
                      <a:pt x="169" y="276"/>
                      <a:pt x="166" y="259"/>
                    </a:cubicBezTo>
                    <a:cubicBezTo>
                      <a:pt x="163" y="243"/>
                      <a:pt x="167" y="225"/>
                      <a:pt x="176" y="212"/>
                    </a:cubicBezTo>
                    <a:lnTo>
                      <a:pt x="176" y="142"/>
                    </a:lnTo>
                    <a:cubicBezTo>
                      <a:pt x="176" y="53"/>
                      <a:pt x="231" y="0"/>
                      <a:pt x="324" y="0"/>
                    </a:cubicBezTo>
                    <a:cubicBezTo>
                      <a:pt x="419" y="0"/>
                      <a:pt x="473" y="52"/>
                      <a:pt x="473" y="142"/>
                    </a:cubicBezTo>
                    <a:lnTo>
                      <a:pt x="473" y="212"/>
                    </a:lnTo>
                    <a:cubicBezTo>
                      <a:pt x="481" y="227"/>
                      <a:pt x="486" y="243"/>
                      <a:pt x="483" y="259"/>
                    </a:cubicBezTo>
                    <a:cubicBezTo>
                      <a:pt x="480" y="276"/>
                      <a:pt x="473" y="290"/>
                      <a:pt x="459" y="302"/>
                    </a:cubicBezTo>
                    <a:cubicBezTo>
                      <a:pt x="449" y="336"/>
                      <a:pt x="432" y="366"/>
                      <a:pt x="413" y="388"/>
                    </a:cubicBezTo>
                    <a:lnTo>
                      <a:pt x="413" y="412"/>
                    </a:lnTo>
                    <a:cubicBezTo>
                      <a:pt x="418" y="421"/>
                      <a:pt x="447" y="452"/>
                      <a:pt x="625" y="523"/>
                    </a:cubicBezTo>
                    <a:cubicBezTo>
                      <a:pt x="625" y="523"/>
                      <a:pt x="627" y="523"/>
                      <a:pt x="627" y="525"/>
                    </a:cubicBezTo>
                    <a:cubicBezTo>
                      <a:pt x="637" y="531"/>
                      <a:pt x="646" y="544"/>
                      <a:pt x="649" y="557"/>
                    </a:cubicBezTo>
                    <a:cubicBezTo>
                      <a:pt x="649" y="559"/>
                      <a:pt x="649" y="559"/>
                      <a:pt x="649" y="560"/>
                    </a:cubicBezTo>
                    <a:lnTo>
                      <a:pt x="649" y="642"/>
                    </a:lnTo>
                    <a:cubicBezTo>
                      <a:pt x="652" y="661"/>
                      <a:pt x="636" y="677"/>
                      <a:pt x="615" y="677"/>
                    </a:cubicBezTo>
                    <a:close/>
                    <a:moveTo>
                      <a:pt x="326" y="28"/>
                    </a:moveTo>
                    <a:cubicBezTo>
                      <a:pt x="249" y="28"/>
                      <a:pt x="207" y="68"/>
                      <a:pt x="207" y="141"/>
                    </a:cubicBezTo>
                    <a:lnTo>
                      <a:pt x="207" y="215"/>
                    </a:lnTo>
                    <a:cubicBezTo>
                      <a:pt x="207" y="218"/>
                      <a:pt x="206" y="221"/>
                      <a:pt x="204" y="224"/>
                    </a:cubicBezTo>
                    <a:cubicBezTo>
                      <a:pt x="198" y="233"/>
                      <a:pt x="195" y="243"/>
                      <a:pt x="197" y="253"/>
                    </a:cubicBezTo>
                    <a:cubicBezTo>
                      <a:pt x="198" y="264"/>
                      <a:pt x="204" y="273"/>
                      <a:pt x="213" y="280"/>
                    </a:cubicBezTo>
                    <a:cubicBezTo>
                      <a:pt x="216" y="282"/>
                      <a:pt x="218" y="284"/>
                      <a:pt x="219" y="287"/>
                    </a:cubicBezTo>
                    <a:cubicBezTo>
                      <a:pt x="229" y="322"/>
                      <a:pt x="244" y="350"/>
                      <a:pt x="264" y="370"/>
                    </a:cubicBezTo>
                    <a:cubicBezTo>
                      <a:pt x="266" y="373"/>
                      <a:pt x="268" y="376"/>
                      <a:pt x="268" y="381"/>
                    </a:cubicBezTo>
                    <a:lnTo>
                      <a:pt x="268" y="413"/>
                    </a:lnTo>
                    <a:cubicBezTo>
                      <a:pt x="268" y="415"/>
                      <a:pt x="268" y="416"/>
                      <a:pt x="268" y="418"/>
                    </a:cubicBezTo>
                    <a:cubicBezTo>
                      <a:pt x="262" y="439"/>
                      <a:pt x="231" y="473"/>
                      <a:pt x="38" y="550"/>
                    </a:cubicBezTo>
                    <a:cubicBezTo>
                      <a:pt x="35" y="551"/>
                      <a:pt x="32" y="554"/>
                      <a:pt x="32" y="559"/>
                    </a:cubicBezTo>
                    <a:lnTo>
                      <a:pt x="32" y="640"/>
                    </a:lnTo>
                    <a:cubicBezTo>
                      <a:pt x="32" y="646"/>
                      <a:pt x="37" y="649"/>
                      <a:pt x="40" y="649"/>
                    </a:cubicBezTo>
                    <a:lnTo>
                      <a:pt x="618" y="649"/>
                    </a:lnTo>
                    <a:cubicBezTo>
                      <a:pt x="621" y="649"/>
                      <a:pt x="625" y="646"/>
                      <a:pt x="625" y="640"/>
                    </a:cubicBezTo>
                    <a:lnTo>
                      <a:pt x="625" y="560"/>
                    </a:lnTo>
                    <a:cubicBezTo>
                      <a:pt x="624" y="556"/>
                      <a:pt x="622" y="551"/>
                      <a:pt x="618" y="550"/>
                    </a:cubicBezTo>
                    <a:cubicBezTo>
                      <a:pt x="404" y="465"/>
                      <a:pt x="394" y="433"/>
                      <a:pt x="389" y="419"/>
                    </a:cubicBezTo>
                    <a:cubicBezTo>
                      <a:pt x="389" y="418"/>
                      <a:pt x="388" y="416"/>
                      <a:pt x="388" y="415"/>
                    </a:cubicBezTo>
                    <a:lnTo>
                      <a:pt x="388" y="382"/>
                    </a:lnTo>
                    <a:cubicBezTo>
                      <a:pt x="388" y="378"/>
                      <a:pt x="389" y="375"/>
                      <a:pt x="392" y="372"/>
                    </a:cubicBezTo>
                    <a:cubicBezTo>
                      <a:pt x="412" y="351"/>
                      <a:pt x="427" y="323"/>
                      <a:pt x="437" y="289"/>
                    </a:cubicBezTo>
                    <a:cubicBezTo>
                      <a:pt x="438" y="286"/>
                      <a:pt x="440" y="283"/>
                      <a:pt x="443" y="282"/>
                    </a:cubicBezTo>
                    <a:cubicBezTo>
                      <a:pt x="452" y="276"/>
                      <a:pt x="458" y="265"/>
                      <a:pt x="459" y="255"/>
                    </a:cubicBezTo>
                    <a:cubicBezTo>
                      <a:pt x="461" y="244"/>
                      <a:pt x="458" y="234"/>
                      <a:pt x="452" y="225"/>
                    </a:cubicBezTo>
                    <a:cubicBezTo>
                      <a:pt x="450" y="222"/>
                      <a:pt x="449" y="219"/>
                      <a:pt x="449" y="216"/>
                    </a:cubicBezTo>
                    <a:lnTo>
                      <a:pt x="449" y="142"/>
                    </a:lnTo>
                    <a:cubicBezTo>
                      <a:pt x="444" y="67"/>
                      <a:pt x="406" y="28"/>
                      <a:pt x="326" y="28"/>
                    </a:cubicBez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" name="Google Shape;198;p17"/>
              <p:cNvSpPr/>
              <p:nvPr/>
            </p:nvSpPr>
            <p:spPr>
              <a:xfrm>
                <a:off x="6265821" y="7495503"/>
                <a:ext cx="135659" cy="204932"/>
              </a:xfrm>
              <a:custGeom>
                <a:rect b="b" l="l" r="r" t="t"/>
                <a:pathLst>
                  <a:path extrusionOk="0" h="628" w="416">
                    <a:moveTo>
                      <a:pt x="378" y="627"/>
                    </a:moveTo>
                    <a:lnTo>
                      <a:pt x="216" y="627"/>
                    </a:lnTo>
                    <a:cubicBezTo>
                      <a:pt x="207" y="627"/>
                      <a:pt x="202" y="621"/>
                      <a:pt x="202" y="612"/>
                    </a:cubicBezTo>
                    <a:cubicBezTo>
                      <a:pt x="202" y="604"/>
                      <a:pt x="207" y="598"/>
                      <a:pt x="216" y="598"/>
                    </a:cubicBezTo>
                    <a:lnTo>
                      <a:pt x="378" y="598"/>
                    </a:lnTo>
                    <a:cubicBezTo>
                      <a:pt x="381" y="598"/>
                      <a:pt x="384" y="595"/>
                      <a:pt x="384" y="592"/>
                    </a:cubicBezTo>
                    <a:lnTo>
                      <a:pt x="384" y="518"/>
                    </a:lnTo>
                    <a:cubicBezTo>
                      <a:pt x="384" y="515"/>
                      <a:pt x="382" y="513"/>
                      <a:pt x="379" y="512"/>
                    </a:cubicBezTo>
                    <a:cubicBezTo>
                      <a:pt x="338" y="497"/>
                      <a:pt x="293" y="488"/>
                      <a:pt x="258" y="481"/>
                    </a:cubicBezTo>
                    <a:cubicBezTo>
                      <a:pt x="205" y="470"/>
                      <a:pt x="169" y="464"/>
                      <a:pt x="162" y="439"/>
                    </a:cubicBezTo>
                    <a:cubicBezTo>
                      <a:pt x="162" y="438"/>
                      <a:pt x="162" y="436"/>
                      <a:pt x="162" y="435"/>
                    </a:cubicBezTo>
                    <a:lnTo>
                      <a:pt x="162" y="393"/>
                    </a:lnTo>
                    <a:cubicBezTo>
                      <a:pt x="162" y="384"/>
                      <a:pt x="167" y="378"/>
                      <a:pt x="176" y="378"/>
                    </a:cubicBezTo>
                    <a:cubicBezTo>
                      <a:pt x="233" y="378"/>
                      <a:pt x="267" y="366"/>
                      <a:pt x="285" y="359"/>
                    </a:cubicBezTo>
                    <a:cubicBezTo>
                      <a:pt x="253" y="315"/>
                      <a:pt x="243" y="211"/>
                      <a:pt x="242" y="187"/>
                    </a:cubicBezTo>
                    <a:cubicBezTo>
                      <a:pt x="242" y="129"/>
                      <a:pt x="210" y="79"/>
                      <a:pt x="160" y="55"/>
                    </a:cubicBezTo>
                    <a:cubicBezTo>
                      <a:pt x="114" y="33"/>
                      <a:pt x="64" y="39"/>
                      <a:pt x="25" y="68"/>
                    </a:cubicBezTo>
                    <a:cubicBezTo>
                      <a:pt x="19" y="73"/>
                      <a:pt x="9" y="73"/>
                      <a:pt x="4" y="66"/>
                    </a:cubicBezTo>
                    <a:cubicBezTo>
                      <a:pt x="0" y="60"/>
                      <a:pt x="0" y="49"/>
                      <a:pt x="7" y="45"/>
                    </a:cubicBezTo>
                    <a:cubicBezTo>
                      <a:pt x="55" y="6"/>
                      <a:pt x="117" y="0"/>
                      <a:pt x="175" y="27"/>
                    </a:cubicBezTo>
                    <a:cubicBezTo>
                      <a:pt x="236" y="57"/>
                      <a:pt x="274" y="117"/>
                      <a:pt x="274" y="186"/>
                    </a:cubicBezTo>
                    <a:cubicBezTo>
                      <a:pt x="280" y="255"/>
                      <a:pt x="298" y="338"/>
                      <a:pt x="319" y="349"/>
                    </a:cubicBezTo>
                    <a:cubicBezTo>
                      <a:pt x="323" y="352"/>
                      <a:pt x="326" y="356"/>
                      <a:pt x="326" y="360"/>
                    </a:cubicBezTo>
                    <a:cubicBezTo>
                      <a:pt x="326" y="365"/>
                      <a:pt x="325" y="369"/>
                      <a:pt x="320" y="374"/>
                    </a:cubicBezTo>
                    <a:cubicBezTo>
                      <a:pt x="319" y="375"/>
                      <a:pt x="282" y="405"/>
                      <a:pt x="194" y="408"/>
                    </a:cubicBezTo>
                    <a:lnTo>
                      <a:pt x="194" y="432"/>
                    </a:lnTo>
                    <a:cubicBezTo>
                      <a:pt x="202" y="439"/>
                      <a:pt x="239" y="446"/>
                      <a:pt x="267" y="451"/>
                    </a:cubicBezTo>
                    <a:cubicBezTo>
                      <a:pt x="304" y="458"/>
                      <a:pt x="350" y="467"/>
                      <a:pt x="393" y="483"/>
                    </a:cubicBezTo>
                    <a:cubicBezTo>
                      <a:pt x="406" y="489"/>
                      <a:pt x="415" y="503"/>
                      <a:pt x="415" y="516"/>
                    </a:cubicBezTo>
                    <a:lnTo>
                      <a:pt x="415" y="590"/>
                    </a:lnTo>
                    <a:cubicBezTo>
                      <a:pt x="414" y="612"/>
                      <a:pt x="399" y="627"/>
                      <a:pt x="378" y="627"/>
                    </a:cubicBezTo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9" name="Google Shape;199;p17"/>
            <p:cNvSpPr txBox="1"/>
            <p:nvPr/>
          </p:nvSpPr>
          <p:spPr>
            <a:xfrm>
              <a:off x="2936550" y="3059500"/>
              <a:ext cx="2293200" cy="47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Equip employees with tools, resources, and info they need in one place. Simplify data  entry so they can focus on driving impact.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00" name="Google Shape;200;p17"/>
            <p:cNvSpPr txBox="1"/>
            <p:nvPr/>
          </p:nvSpPr>
          <p:spPr>
            <a:xfrm>
              <a:off x="2936594" y="2442298"/>
              <a:ext cx="2344500" cy="47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Update and create new records easily through a mobile-accessible platform instead of paper forms. Improve data accuracy.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</p:grpSp>
      <p:grpSp>
        <p:nvGrpSpPr>
          <p:cNvPr id="201" name="Google Shape;201;p17"/>
          <p:cNvGrpSpPr/>
          <p:nvPr/>
        </p:nvGrpSpPr>
        <p:grpSpPr>
          <a:xfrm>
            <a:off x="318373" y="2545279"/>
            <a:ext cx="8650677" cy="1730323"/>
            <a:chOff x="318373" y="2545279"/>
            <a:chExt cx="8650677" cy="1730323"/>
          </a:xfrm>
        </p:grpSpPr>
        <p:sp>
          <p:nvSpPr>
            <p:cNvPr id="202" name="Google Shape;202;p17"/>
            <p:cNvSpPr/>
            <p:nvPr/>
          </p:nvSpPr>
          <p:spPr>
            <a:xfrm>
              <a:off x="765528" y="2546813"/>
              <a:ext cx="391824" cy="352404"/>
            </a:xfrm>
            <a:custGeom>
              <a:rect b="b" l="l" r="r" t="t"/>
              <a:pathLst>
                <a:path extrusionOk="0" h="21600" w="21600">
                  <a:moveTo>
                    <a:pt x="10792" y="0"/>
                  </a:moveTo>
                  <a:cubicBezTo>
                    <a:pt x="9383" y="0"/>
                    <a:pt x="7975" y="397"/>
                    <a:pt x="6767" y="1186"/>
                  </a:cubicBezTo>
                  <a:cubicBezTo>
                    <a:pt x="6633" y="1344"/>
                    <a:pt x="6636" y="1667"/>
                    <a:pt x="6636" y="1824"/>
                  </a:cubicBezTo>
                  <a:cubicBezTo>
                    <a:pt x="6770" y="2140"/>
                    <a:pt x="7044" y="2146"/>
                    <a:pt x="7178" y="1989"/>
                  </a:cubicBezTo>
                  <a:cubicBezTo>
                    <a:pt x="9325" y="568"/>
                    <a:pt x="12275" y="568"/>
                    <a:pt x="14422" y="1989"/>
                  </a:cubicBezTo>
                  <a:cubicBezTo>
                    <a:pt x="14422" y="2146"/>
                    <a:pt x="14553" y="2134"/>
                    <a:pt x="14553" y="2134"/>
                  </a:cubicBezTo>
                  <a:cubicBezTo>
                    <a:pt x="14822" y="2134"/>
                    <a:pt x="14964" y="1982"/>
                    <a:pt x="14964" y="1824"/>
                  </a:cubicBezTo>
                  <a:cubicBezTo>
                    <a:pt x="14964" y="1509"/>
                    <a:pt x="14950" y="1344"/>
                    <a:pt x="14816" y="1186"/>
                  </a:cubicBezTo>
                  <a:cubicBezTo>
                    <a:pt x="13609" y="397"/>
                    <a:pt x="12201" y="0"/>
                    <a:pt x="10792" y="0"/>
                  </a:cubicBezTo>
                  <a:close/>
                  <a:moveTo>
                    <a:pt x="3187" y="949"/>
                  </a:moveTo>
                  <a:cubicBezTo>
                    <a:pt x="2218" y="949"/>
                    <a:pt x="1659" y="1693"/>
                    <a:pt x="1659" y="2736"/>
                  </a:cubicBezTo>
                  <a:lnTo>
                    <a:pt x="1659" y="3484"/>
                  </a:lnTo>
                  <a:cubicBezTo>
                    <a:pt x="1520" y="3783"/>
                    <a:pt x="1514" y="4226"/>
                    <a:pt x="1790" y="4524"/>
                  </a:cubicBezTo>
                  <a:cubicBezTo>
                    <a:pt x="1929" y="4971"/>
                    <a:pt x="2079" y="5284"/>
                    <a:pt x="2218" y="5582"/>
                  </a:cubicBezTo>
                  <a:cubicBezTo>
                    <a:pt x="2079" y="5731"/>
                    <a:pt x="1663" y="6023"/>
                    <a:pt x="279" y="6768"/>
                  </a:cubicBezTo>
                  <a:cubicBezTo>
                    <a:pt x="141" y="6917"/>
                    <a:pt x="0" y="7072"/>
                    <a:pt x="0" y="7370"/>
                  </a:cubicBezTo>
                  <a:lnTo>
                    <a:pt x="0" y="8100"/>
                  </a:lnTo>
                  <a:cubicBezTo>
                    <a:pt x="0" y="8547"/>
                    <a:pt x="265" y="8848"/>
                    <a:pt x="542" y="8848"/>
                  </a:cubicBezTo>
                  <a:lnTo>
                    <a:pt x="5946" y="8848"/>
                  </a:lnTo>
                  <a:cubicBezTo>
                    <a:pt x="6361" y="8848"/>
                    <a:pt x="6505" y="8562"/>
                    <a:pt x="6505" y="8264"/>
                  </a:cubicBezTo>
                  <a:lnTo>
                    <a:pt x="6505" y="7370"/>
                  </a:lnTo>
                  <a:cubicBezTo>
                    <a:pt x="6505" y="7072"/>
                    <a:pt x="6354" y="6917"/>
                    <a:pt x="6078" y="6768"/>
                  </a:cubicBezTo>
                  <a:cubicBezTo>
                    <a:pt x="4555" y="6023"/>
                    <a:pt x="4287" y="5728"/>
                    <a:pt x="4287" y="5728"/>
                  </a:cubicBezTo>
                  <a:lnTo>
                    <a:pt x="4287" y="5582"/>
                  </a:lnTo>
                  <a:cubicBezTo>
                    <a:pt x="4426" y="5284"/>
                    <a:pt x="4559" y="4971"/>
                    <a:pt x="4698" y="4524"/>
                  </a:cubicBezTo>
                  <a:cubicBezTo>
                    <a:pt x="4975" y="4226"/>
                    <a:pt x="4984" y="3783"/>
                    <a:pt x="4846" y="3484"/>
                  </a:cubicBezTo>
                  <a:lnTo>
                    <a:pt x="4846" y="2736"/>
                  </a:lnTo>
                  <a:cubicBezTo>
                    <a:pt x="4846" y="1693"/>
                    <a:pt x="4294" y="949"/>
                    <a:pt x="3187" y="949"/>
                  </a:cubicBezTo>
                  <a:close/>
                  <a:moveTo>
                    <a:pt x="18282" y="949"/>
                  </a:moveTo>
                  <a:cubicBezTo>
                    <a:pt x="17313" y="949"/>
                    <a:pt x="16754" y="1693"/>
                    <a:pt x="16754" y="2736"/>
                  </a:cubicBezTo>
                  <a:lnTo>
                    <a:pt x="16754" y="3484"/>
                  </a:lnTo>
                  <a:cubicBezTo>
                    <a:pt x="16616" y="3783"/>
                    <a:pt x="16609" y="4226"/>
                    <a:pt x="16886" y="4524"/>
                  </a:cubicBezTo>
                  <a:cubicBezTo>
                    <a:pt x="17024" y="4971"/>
                    <a:pt x="17174" y="5284"/>
                    <a:pt x="17313" y="5582"/>
                  </a:cubicBezTo>
                  <a:cubicBezTo>
                    <a:pt x="17174" y="5731"/>
                    <a:pt x="16758" y="6023"/>
                    <a:pt x="15375" y="6768"/>
                  </a:cubicBezTo>
                  <a:cubicBezTo>
                    <a:pt x="15236" y="6917"/>
                    <a:pt x="15095" y="7072"/>
                    <a:pt x="15095" y="7370"/>
                  </a:cubicBezTo>
                  <a:lnTo>
                    <a:pt x="15095" y="8100"/>
                  </a:lnTo>
                  <a:cubicBezTo>
                    <a:pt x="15095" y="8547"/>
                    <a:pt x="15361" y="8848"/>
                    <a:pt x="15637" y="8848"/>
                  </a:cubicBezTo>
                  <a:lnTo>
                    <a:pt x="21042" y="8848"/>
                  </a:lnTo>
                  <a:cubicBezTo>
                    <a:pt x="21318" y="8848"/>
                    <a:pt x="21600" y="8562"/>
                    <a:pt x="21600" y="8264"/>
                  </a:cubicBezTo>
                  <a:lnTo>
                    <a:pt x="21600" y="7370"/>
                  </a:lnTo>
                  <a:cubicBezTo>
                    <a:pt x="21600" y="7072"/>
                    <a:pt x="21450" y="6917"/>
                    <a:pt x="21173" y="6768"/>
                  </a:cubicBezTo>
                  <a:cubicBezTo>
                    <a:pt x="19651" y="6023"/>
                    <a:pt x="19389" y="5728"/>
                    <a:pt x="19251" y="5728"/>
                  </a:cubicBezTo>
                  <a:lnTo>
                    <a:pt x="19251" y="5582"/>
                  </a:lnTo>
                  <a:cubicBezTo>
                    <a:pt x="19528" y="5284"/>
                    <a:pt x="19655" y="4971"/>
                    <a:pt x="19793" y="4524"/>
                  </a:cubicBezTo>
                  <a:cubicBezTo>
                    <a:pt x="20070" y="4226"/>
                    <a:pt x="20079" y="3783"/>
                    <a:pt x="19941" y="3484"/>
                  </a:cubicBezTo>
                  <a:lnTo>
                    <a:pt x="19941" y="2736"/>
                  </a:lnTo>
                  <a:cubicBezTo>
                    <a:pt x="19941" y="1693"/>
                    <a:pt x="19251" y="949"/>
                    <a:pt x="18282" y="949"/>
                  </a:cubicBezTo>
                  <a:close/>
                  <a:moveTo>
                    <a:pt x="3318" y="1697"/>
                  </a:moveTo>
                  <a:cubicBezTo>
                    <a:pt x="3595" y="1697"/>
                    <a:pt x="4156" y="1842"/>
                    <a:pt x="4156" y="2736"/>
                  </a:cubicBezTo>
                  <a:lnTo>
                    <a:pt x="4156" y="3484"/>
                  </a:lnTo>
                  <a:cubicBezTo>
                    <a:pt x="4156" y="3634"/>
                    <a:pt x="4149" y="3646"/>
                    <a:pt x="4287" y="3795"/>
                  </a:cubicBezTo>
                  <a:cubicBezTo>
                    <a:pt x="4287" y="3795"/>
                    <a:pt x="4287" y="3937"/>
                    <a:pt x="4287" y="4086"/>
                  </a:cubicBezTo>
                  <a:cubicBezTo>
                    <a:pt x="4149" y="4087"/>
                    <a:pt x="4156" y="4232"/>
                    <a:pt x="4156" y="4232"/>
                  </a:cubicBezTo>
                  <a:cubicBezTo>
                    <a:pt x="4017" y="4531"/>
                    <a:pt x="3867" y="4828"/>
                    <a:pt x="3729" y="5126"/>
                  </a:cubicBezTo>
                  <a:cubicBezTo>
                    <a:pt x="3590" y="5126"/>
                    <a:pt x="3597" y="5272"/>
                    <a:pt x="3597" y="5272"/>
                  </a:cubicBezTo>
                  <a:lnTo>
                    <a:pt x="3597" y="5728"/>
                  </a:lnTo>
                  <a:cubicBezTo>
                    <a:pt x="3736" y="6175"/>
                    <a:pt x="4154" y="6476"/>
                    <a:pt x="5815" y="7370"/>
                  </a:cubicBezTo>
                  <a:lnTo>
                    <a:pt x="5815" y="7954"/>
                  </a:lnTo>
                  <a:lnTo>
                    <a:pt x="821" y="7954"/>
                  </a:lnTo>
                  <a:lnTo>
                    <a:pt x="821" y="7370"/>
                  </a:lnTo>
                  <a:cubicBezTo>
                    <a:pt x="2482" y="6476"/>
                    <a:pt x="2907" y="6175"/>
                    <a:pt x="2907" y="5728"/>
                  </a:cubicBezTo>
                  <a:lnTo>
                    <a:pt x="2907" y="5126"/>
                  </a:lnTo>
                  <a:cubicBezTo>
                    <a:pt x="2769" y="4977"/>
                    <a:pt x="2619" y="4530"/>
                    <a:pt x="2480" y="4232"/>
                  </a:cubicBezTo>
                  <a:cubicBezTo>
                    <a:pt x="2480" y="4232"/>
                    <a:pt x="2487" y="4086"/>
                    <a:pt x="2349" y="4086"/>
                  </a:cubicBezTo>
                  <a:cubicBezTo>
                    <a:pt x="2210" y="3938"/>
                    <a:pt x="2211" y="3795"/>
                    <a:pt x="2349" y="3795"/>
                  </a:cubicBezTo>
                  <a:cubicBezTo>
                    <a:pt x="2487" y="3646"/>
                    <a:pt x="2480" y="3633"/>
                    <a:pt x="2480" y="3484"/>
                  </a:cubicBezTo>
                  <a:lnTo>
                    <a:pt x="2480" y="2736"/>
                  </a:lnTo>
                  <a:cubicBezTo>
                    <a:pt x="2480" y="1991"/>
                    <a:pt x="2765" y="1697"/>
                    <a:pt x="3318" y="1697"/>
                  </a:cubicBezTo>
                  <a:close/>
                  <a:moveTo>
                    <a:pt x="18282" y="1697"/>
                  </a:moveTo>
                  <a:cubicBezTo>
                    <a:pt x="18697" y="1697"/>
                    <a:pt x="19103" y="1842"/>
                    <a:pt x="19103" y="2736"/>
                  </a:cubicBezTo>
                  <a:lnTo>
                    <a:pt x="19103" y="3484"/>
                  </a:lnTo>
                  <a:cubicBezTo>
                    <a:pt x="19103" y="3634"/>
                    <a:pt x="19113" y="3646"/>
                    <a:pt x="19251" y="3795"/>
                  </a:cubicBezTo>
                  <a:cubicBezTo>
                    <a:pt x="19251" y="3795"/>
                    <a:pt x="19251" y="3937"/>
                    <a:pt x="19251" y="4086"/>
                  </a:cubicBezTo>
                  <a:cubicBezTo>
                    <a:pt x="19113" y="4087"/>
                    <a:pt x="19103" y="4232"/>
                    <a:pt x="19103" y="4232"/>
                  </a:cubicBezTo>
                  <a:cubicBezTo>
                    <a:pt x="18965" y="4531"/>
                    <a:pt x="18831" y="4977"/>
                    <a:pt x="18693" y="5126"/>
                  </a:cubicBezTo>
                  <a:lnTo>
                    <a:pt x="18693" y="5728"/>
                  </a:lnTo>
                  <a:cubicBezTo>
                    <a:pt x="18692" y="6175"/>
                    <a:pt x="19102" y="6476"/>
                    <a:pt x="20762" y="7370"/>
                  </a:cubicBezTo>
                  <a:lnTo>
                    <a:pt x="20762" y="7954"/>
                  </a:lnTo>
                  <a:lnTo>
                    <a:pt x="15785" y="7954"/>
                  </a:lnTo>
                  <a:lnTo>
                    <a:pt x="15785" y="7370"/>
                  </a:lnTo>
                  <a:cubicBezTo>
                    <a:pt x="17446" y="6476"/>
                    <a:pt x="17855" y="6175"/>
                    <a:pt x="17855" y="5728"/>
                  </a:cubicBezTo>
                  <a:lnTo>
                    <a:pt x="17855" y="5126"/>
                  </a:lnTo>
                  <a:cubicBezTo>
                    <a:pt x="17717" y="4977"/>
                    <a:pt x="17583" y="4530"/>
                    <a:pt x="17444" y="4232"/>
                  </a:cubicBezTo>
                  <a:cubicBezTo>
                    <a:pt x="17444" y="4232"/>
                    <a:pt x="17451" y="4086"/>
                    <a:pt x="17313" y="4086"/>
                  </a:cubicBezTo>
                  <a:cubicBezTo>
                    <a:pt x="17313" y="3938"/>
                    <a:pt x="17313" y="3795"/>
                    <a:pt x="17313" y="3795"/>
                  </a:cubicBezTo>
                  <a:cubicBezTo>
                    <a:pt x="17451" y="3646"/>
                    <a:pt x="17444" y="3633"/>
                    <a:pt x="17444" y="3484"/>
                  </a:cubicBezTo>
                  <a:lnTo>
                    <a:pt x="17444" y="2736"/>
                  </a:lnTo>
                  <a:cubicBezTo>
                    <a:pt x="17444" y="1991"/>
                    <a:pt x="17729" y="1697"/>
                    <a:pt x="18282" y="1697"/>
                  </a:cubicBezTo>
                  <a:close/>
                  <a:moveTo>
                    <a:pt x="3302" y="10344"/>
                  </a:moveTo>
                  <a:cubicBezTo>
                    <a:pt x="3161" y="10344"/>
                    <a:pt x="3022" y="10497"/>
                    <a:pt x="3022" y="10654"/>
                  </a:cubicBezTo>
                  <a:cubicBezTo>
                    <a:pt x="3022" y="10811"/>
                    <a:pt x="3022" y="10818"/>
                    <a:pt x="3022" y="10818"/>
                  </a:cubicBezTo>
                  <a:cubicBezTo>
                    <a:pt x="3304" y="13487"/>
                    <a:pt x="4572" y="15834"/>
                    <a:pt x="6685" y="17404"/>
                  </a:cubicBezTo>
                  <a:cubicBezTo>
                    <a:pt x="6685" y="17561"/>
                    <a:pt x="6817" y="17568"/>
                    <a:pt x="6817" y="17568"/>
                  </a:cubicBezTo>
                  <a:cubicBezTo>
                    <a:pt x="6958" y="17568"/>
                    <a:pt x="7096" y="17415"/>
                    <a:pt x="7096" y="17258"/>
                  </a:cubicBezTo>
                  <a:cubicBezTo>
                    <a:pt x="7096" y="17101"/>
                    <a:pt x="7096" y="17087"/>
                    <a:pt x="7096" y="16930"/>
                  </a:cubicBezTo>
                  <a:cubicBezTo>
                    <a:pt x="7096" y="16930"/>
                    <a:pt x="7105" y="16777"/>
                    <a:pt x="6965" y="16620"/>
                  </a:cubicBezTo>
                  <a:cubicBezTo>
                    <a:pt x="5133" y="15207"/>
                    <a:pt x="3853" y="13008"/>
                    <a:pt x="3712" y="10654"/>
                  </a:cubicBezTo>
                  <a:cubicBezTo>
                    <a:pt x="3571" y="10497"/>
                    <a:pt x="3443" y="10344"/>
                    <a:pt x="3302" y="10344"/>
                  </a:cubicBezTo>
                  <a:close/>
                  <a:moveTo>
                    <a:pt x="18906" y="10344"/>
                  </a:moveTo>
                  <a:cubicBezTo>
                    <a:pt x="18633" y="10344"/>
                    <a:pt x="18496" y="10497"/>
                    <a:pt x="18496" y="10654"/>
                  </a:cubicBezTo>
                  <a:cubicBezTo>
                    <a:pt x="18223" y="13165"/>
                    <a:pt x="16999" y="15371"/>
                    <a:pt x="15227" y="16784"/>
                  </a:cubicBezTo>
                  <a:cubicBezTo>
                    <a:pt x="15227" y="16784"/>
                    <a:pt x="15095" y="16937"/>
                    <a:pt x="15095" y="17094"/>
                  </a:cubicBezTo>
                  <a:cubicBezTo>
                    <a:pt x="15095" y="17094"/>
                    <a:pt x="15090" y="17258"/>
                    <a:pt x="15227" y="17258"/>
                  </a:cubicBezTo>
                  <a:cubicBezTo>
                    <a:pt x="15227" y="17415"/>
                    <a:pt x="15370" y="17568"/>
                    <a:pt x="15506" y="17568"/>
                  </a:cubicBezTo>
                  <a:lnTo>
                    <a:pt x="15637" y="17568"/>
                  </a:lnTo>
                  <a:cubicBezTo>
                    <a:pt x="17546" y="15999"/>
                    <a:pt x="18913" y="13487"/>
                    <a:pt x="19185" y="10818"/>
                  </a:cubicBezTo>
                  <a:cubicBezTo>
                    <a:pt x="19185" y="10504"/>
                    <a:pt x="19043" y="10344"/>
                    <a:pt x="18906" y="10344"/>
                  </a:cubicBezTo>
                  <a:close/>
                  <a:moveTo>
                    <a:pt x="11104" y="13701"/>
                  </a:moveTo>
                  <a:cubicBezTo>
                    <a:pt x="10155" y="13701"/>
                    <a:pt x="9478" y="14445"/>
                    <a:pt x="9478" y="15489"/>
                  </a:cubicBezTo>
                  <a:lnTo>
                    <a:pt x="9478" y="16236"/>
                  </a:lnTo>
                  <a:cubicBezTo>
                    <a:pt x="9342" y="16535"/>
                    <a:pt x="9338" y="16975"/>
                    <a:pt x="9609" y="17422"/>
                  </a:cubicBezTo>
                  <a:cubicBezTo>
                    <a:pt x="9745" y="17720"/>
                    <a:pt x="9884" y="18018"/>
                    <a:pt x="10020" y="18316"/>
                  </a:cubicBezTo>
                  <a:cubicBezTo>
                    <a:pt x="9884" y="18465"/>
                    <a:pt x="9601" y="18906"/>
                    <a:pt x="8246" y="19502"/>
                  </a:cubicBezTo>
                  <a:cubicBezTo>
                    <a:pt x="7975" y="19651"/>
                    <a:pt x="7852" y="19806"/>
                    <a:pt x="7852" y="20104"/>
                  </a:cubicBezTo>
                  <a:lnTo>
                    <a:pt x="7852" y="20998"/>
                  </a:lnTo>
                  <a:cubicBezTo>
                    <a:pt x="7852" y="21296"/>
                    <a:pt x="8123" y="21600"/>
                    <a:pt x="8394" y="21600"/>
                  </a:cubicBezTo>
                  <a:lnTo>
                    <a:pt x="13814" y="21600"/>
                  </a:lnTo>
                  <a:cubicBezTo>
                    <a:pt x="14085" y="21600"/>
                    <a:pt x="14360" y="21296"/>
                    <a:pt x="14225" y="20998"/>
                  </a:cubicBezTo>
                  <a:lnTo>
                    <a:pt x="14225" y="20104"/>
                  </a:lnTo>
                  <a:cubicBezTo>
                    <a:pt x="14225" y="19806"/>
                    <a:pt x="14081" y="19651"/>
                    <a:pt x="13946" y="19502"/>
                  </a:cubicBezTo>
                  <a:cubicBezTo>
                    <a:pt x="12454" y="18906"/>
                    <a:pt x="12176" y="18462"/>
                    <a:pt x="12040" y="18462"/>
                  </a:cubicBezTo>
                  <a:lnTo>
                    <a:pt x="12040" y="18316"/>
                  </a:lnTo>
                  <a:cubicBezTo>
                    <a:pt x="12311" y="18018"/>
                    <a:pt x="12451" y="17720"/>
                    <a:pt x="12451" y="17422"/>
                  </a:cubicBezTo>
                  <a:cubicBezTo>
                    <a:pt x="12722" y="16975"/>
                    <a:pt x="12870" y="16535"/>
                    <a:pt x="12599" y="16236"/>
                  </a:cubicBezTo>
                  <a:lnTo>
                    <a:pt x="12599" y="15489"/>
                  </a:lnTo>
                  <a:cubicBezTo>
                    <a:pt x="12599" y="14445"/>
                    <a:pt x="12053" y="13701"/>
                    <a:pt x="11104" y="13701"/>
                  </a:cubicBezTo>
                  <a:close/>
                  <a:moveTo>
                    <a:pt x="11104" y="14595"/>
                  </a:moveTo>
                  <a:cubicBezTo>
                    <a:pt x="11510" y="14595"/>
                    <a:pt x="12040" y="14740"/>
                    <a:pt x="12040" y="15634"/>
                  </a:cubicBezTo>
                  <a:lnTo>
                    <a:pt x="12040" y="16528"/>
                  </a:lnTo>
                  <a:cubicBezTo>
                    <a:pt x="12176" y="16677"/>
                    <a:pt x="12176" y="16820"/>
                    <a:pt x="12040" y="16820"/>
                  </a:cubicBezTo>
                  <a:cubicBezTo>
                    <a:pt x="12040" y="16969"/>
                    <a:pt x="11909" y="16981"/>
                    <a:pt x="11909" y="17130"/>
                  </a:cubicBezTo>
                  <a:cubicBezTo>
                    <a:pt x="11909" y="17429"/>
                    <a:pt x="11769" y="17729"/>
                    <a:pt x="11498" y="17878"/>
                  </a:cubicBezTo>
                  <a:cubicBezTo>
                    <a:pt x="11498" y="18027"/>
                    <a:pt x="11498" y="18021"/>
                    <a:pt x="11498" y="18170"/>
                  </a:cubicBezTo>
                  <a:lnTo>
                    <a:pt x="11498" y="18608"/>
                  </a:lnTo>
                  <a:cubicBezTo>
                    <a:pt x="11498" y="18906"/>
                    <a:pt x="11785" y="19359"/>
                    <a:pt x="13683" y="20104"/>
                  </a:cubicBezTo>
                  <a:lnTo>
                    <a:pt x="13683" y="20852"/>
                  </a:lnTo>
                  <a:lnTo>
                    <a:pt x="8656" y="20852"/>
                  </a:lnTo>
                  <a:lnTo>
                    <a:pt x="8656" y="20104"/>
                  </a:lnTo>
                  <a:cubicBezTo>
                    <a:pt x="10283" y="19359"/>
                    <a:pt x="10689" y="19055"/>
                    <a:pt x="10825" y="18608"/>
                  </a:cubicBezTo>
                  <a:lnTo>
                    <a:pt x="10825" y="18170"/>
                  </a:lnTo>
                  <a:cubicBezTo>
                    <a:pt x="10825" y="18021"/>
                    <a:pt x="10829" y="18027"/>
                    <a:pt x="10693" y="17878"/>
                  </a:cubicBezTo>
                  <a:cubicBezTo>
                    <a:pt x="10558" y="17729"/>
                    <a:pt x="10414" y="17428"/>
                    <a:pt x="10414" y="17130"/>
                  </a:cubicBezTo>
                  <a:cubicBezTo>
                    <a:pt x="10278" y="16981"/>
                    <a:pt x="10283" y="16969"/>
                    <a:pt x="10283" y="16820"/>
                  </a:cubicBezTo>
                  <a:cubicBezTo>
                    <a:pt x="10147" y="16820"/>
                    <a:pt x="10147" y="16677"/>
                    <a:pt x="10283" y="16528"/>
                  </a:cubicBezTo>
                  <a:lnTo>
                    <a:pt x="10283" y="15634"/>
                  </a:lnTo>
                  <a:cubicBezTo>
                    <a:pt x="10283" y="14889"/>
                    <a:pt x="10562" y="14595"/>
                    <a:pt x="11104" y="14595"/>
                  </a:cubicBezTo>
                  <a:close/>
                </a:path>
              </a:pathLst>
            </a:custGeom>
            <a:solidFill>
              <a:srgbClr val="ED7633"/>
            </a:solidFill>
            <a:ln>
              <a:noFill/>
            </a:ln>
          </p:spPr>
          <p:txBody>
            <a:bodyPr anchorCtr="0" anchor="ctr" bIns="68625" lIns="68625" spcFirstLastPara="1" rIns="68625" wrap="square" tIns="68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r>
                <a:t/>
              </a:r>
              <a:endParaRPr b="0" baseline="30000" i="0" sz="1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318373" y="2970211"/>
              <a:ext cx="1278000" cy="52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Increase internal collaboration &amp; efficiency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04" name="Google Shape;204;p17"/>
            <p:cNvSpPr/>
            <p:nvPr/>
          </p:nvSpPr>
          <p:spPr>
            <a:xfrm>
              <a:off x="7040325" y="2545279"/>
              <a:ext cx="1928700" cy="283800"/>
            </a:xfrm>
            <a:prstGeom prst="roundRect">
              <a:avLst>
                <a:gd fmla="val 5000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7"/>
            <p:cNvSpPr txBox="1"/>
            <p:nvPr/>
          </p:nvSpPr>
          <p:spPr>
            <a:xfrm>
              <a:off x="7294750" y="2590099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Staff-to-client engagement </a:t>
              </a:r>
              <a:endParaRPr b="1"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06" name="Google Shape;206;p17"/>
            <p:cNvSpPr/>
            <p:nvPr/>
          </p:nvSpPr>
          <p:spPr>
            <a:xfrm>
              <a:off x="7040325" y="2884995"/>
              <a:ext cx="1928700" cy="283800"/>
            </a:xfrm>
            <a:prstGeom prst="roundRect">
              <a:avLst>
                <a:gd fmla="val 5000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7"/>
            <p:cNvSpPr txBox="1"/>
            <p:nvPr/>
          </p:nvSpPr>
          <p:spPr>
            <a:xfrm>
              <a:off x="7294750" y="2929814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Data redundancy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08" name="Google Shape;208;p17"/>
            <p:cNvSpPr/>
            <p:nvPr/>
          </p:nvSpPr>
          <p:spPr>
            <a:xfrm rot="5400000">
              <a:off x="7102605" y="2937336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7"/>
            <p:cNvSpPr/>
            <p:nvPr/>
          </p:nvSpPr>
          <p:spPr>
            <a:xfrm>
              <a:off x="7040325" y="3225711"/>
              <a:ext cx="1928700" cy="283800"/>
            </a:xfrm>
            <a:prstGeom prst="roundRect">
              <a:avLst>
                <a:gd fmla="val 5000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7"/>
            <p:cNvSpPr txBox="1"/>
            <p:nvPr/>
          </p:nvSpPr>
          <p:spPr>
            <a:xfrm>
              <a:off x="7294750" y="3270525"/>
              <a:ext cx="16743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Staff efficiency &amp; collaboration</a:t>
              </a:r>
              <a:endParaRPr b="1"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11" name="Google Shape;211;p17"/>
            <p:cNvSpPr/>
            <p:nvPr/>
          </p:nvSpPr>
          <p:spPr>
            <a:xfrm rot="-5400000">
              <a:off x="7102664" y="3297186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7"/>
            <p:cNvSpPr/>
            <p:nvPr/>
          </p:nvSpPr>
          <p:spPr>
            <a:xfrm rot="-5400000">
              <a:off x="7102664" y="2615755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1881450" y="3759902"/>
              <a:ext cx="1055100" cy="515700"/>
            </a:xfrm>
            <a:prstGeom prst="roundRect">
              <a:avLst>
                <a:gd fmla="val 2771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b="1" lang="en" sz="10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360-Degree View</a:t>
              </a:r>
              <a:endParaRPr b="1" sz="10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5368576" y="2638960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Improve quality of data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6075859" y="3004662"/>
              <a:ext cx="45600" cy="45600"/>
            </a:xfrm>
            <a:prstGeom prst="ellipse">
              <a:avLst/>
            </a:prstGeom>
            <a:solidFill>
              <a:srgbClr val="ED7633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5368576" y="3095792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Improve staff experience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17" name="Google Shape;217;p17"/>
            <p:cNvSpPr txBox="1"/>
            <p:nvPr/>
          </p:nvSpPr>
          <p:spPr>
            <a:xfrm>
              <a:off x="2936601" y="3723877"/>
              <a:ext cx="2293200" cy="47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Empower staff with a 360-degree view of all constituents and funders, including progress, program and relationship history.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</p:grpSp>
      <p:grpSp>
        <p:nvGrpSpPr>
          <p:cNvPr id="218" name="Google Shape;218;p17"/>
          <p:cNvGrpSpPr/>
          <p:nvPr/>
        </p:nvGrpSpPr>
        <p:grpSpPr>
          <a:xfrm>
            <a:off x="1881450" y="4344525"/>
            <a:ext cx="3348350" cy="541404"/>
            <a:chOff x="1805250" y="5487525"/>
            <a:chExt cx="3348350" cy="541404"/>
          </a:xfrm>
        </p:grpSpPr>
        <p:sp>
          <p:nvSpPr>
            <p:cNvPr id="219" name="Google Shape;219;p17"/>
            <p:cNvSpPr/>
            <p:nvPr/>
          </p:nvSpPr>
          <p:spPr>
            <a:xfrm>
              <a:off x="1805250" y="5513229"/>
              <a:ext cx="1055100" cy="515700"/>
            </a:xfrm>
            <a:prstGeom prst="roundRect">
              <a:avLst>
                <a:gd fmla="val 2771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b="1" lang="en" sz="10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An Integrated Platform</a:t>
              </a:r>
              <a:endParaRPr b="1" sz="10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20" name="Google Shape;220;p17"/>
            <p:cNvSpPr txBox="1"/>
            <p:nvPr/>
          </p:nvSpPr>
          <p:spPr>
            <a:xfrm>
              <a:off x="2860400" y="5487525"/>
              <a:ext cx="2293200" cy="47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Increase transparency within the organization. Share knowledge to drive more effective communications and engagement.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</p:grpSp>
      <p:grpSp>
        <p:nvGrpSpPr>
          <p:cNvPr id="221" name="Google Shape;221;p17"/>
          <p:cNvGrpSpPr/>
          <p:nvPr/>
        </p:nvGrpSpPr>
        <p:grpSpPr>
          <a:xfrm>
            <a:off x="311269" y="1247850"/>
            <a:ext cx="8657756" cy="1139525"/>
            <a:chOff x="311269" y="3686250"/>
            <a:chExt cx="8657756" cy="1139525"/>
          </a:xfrm>
        </p:grpSpPr>
        <p:sp>
          <p:nvSpPr>
            <p:cNvPr id="222" name="Google Shape;222;p17"/>
            <p:cNvSpPr/>
            <p:nvPr/>
          </p:nvSpPr>
          <p:spPr>
            <a:xfrm>
              <a:off x="311269" y="4181785"/>
              <a:ext cx="1292100" cy="52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Use data &amp; dashboards to make decisions, measure impact &amp; improve outcomes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7040325" y="3781244"/>
              <a:ext cx="1928700" cy="283800"/>
            </a:xfrm>
            <a:prstGeom prst="roundRect">
              <a:avLst>
                <a:gd fmla="val 5000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7"/>
            <p:cNvSpPr txBox="1"/>
            <p:nvPr/>
          </p:nvSpPr>
          <p:spPr>
            <a:xfrm>
              <a:off x="7294750" y="3826063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Strategic use of data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sz="9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7040325" y="4120960"/>
              <a:ext cx="1928700" cy="283800"/>
            </a:xfrm>
            <a:prstGeom prst="roundRect">
              <a:avLst>
                <a:gd fmla="val 5000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7"/>
            <p:cNvSpPr txBox="1"/>
            <p:nvPr/>
          </p:nvSpPr>
          <p:spPr>
            <a:xfrm>
              <a:off x="7294750" y="4165779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Flexibility </a:t>
              </a:r>
              <a:endParaRPr b="1" sz="1100">
                <a:latin typeface="Salesforce Sans"/>
                <a:ea typeface="Salesforce Sans"/>
                <a:cs typeface="Salesforce Sans"/>
                <a:sym typeface="Salesforce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27" name="Google Shape;227;p17"/>
            <p:cNvSpPr/>
            <p:nvPr/>
          </p:nvSpPr>
          <p:spPr>
            <a:xfrm rot="-5400000">
              <a:off x="7102664" y="4173385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7"/>
            <p:cNvSpPr/>
            <p:nvPr/>
          </p:nvSpPr>
          <p:spPr>
            <a:xfrm>
              <a:off x="7040325" y="4461675"/>
              <a:ext cx="1928700" cy="283800"/>
            </a:xfrm>
            <a:prstGeom prst="roundRect">
              <a:avLst>
                <a:gd fmla="val 5000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7"/>
            <p:cNvSpPr txBox="1"/>
            <p:nvPr/>
          </p:nvSpPr>
          <p:spPr>
            <a:xfrm>
              <a:off x="7294750" y="4506494"/>
              <a:ext cx="1594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5725" lIns="25725" spcFirstLastPara="1" rIns="25725" wrap="square" tIns="257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Organizational agility</a:t>
              </a:r>
              <a:endParaRPr sz="11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30" name="Google Shape;230;p17"/>
            <p:cNvSpPr/>
            <p:nvPr/>
          </p:nvSpPr>
          <p:spPr>
            <a:xfrm rot="-5400000">
              <a:off x="7102664" y="4533151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7"/>
            <p:cNvSpPr/>
            <p:nvPr/>
          </p:nvSpPr>
          <p:spPr>
            <a:xfrm rot="-5400000">
              <a:off x="7102664" y="3851720"/>
              <a:ext cx="150300" cy="150600"/>
            </a:xfrm>
            <a:prstGeom prst="rightArrow">
              <a:avLst>
                <a:gd fmla="val 52844" name="adj1"/>
                <a:gd fmla="val 64000" name="adj2"/>
              </a:avLst>
            </a:prstGeom>
            <a:solidFill>
              <a:srgbClr val="A4A4A4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7"/>
            <p:cNvSpPr/>
            <p:nvPr/>
          </p:nvSpPr>
          <p:spPr>
            <a:xfrm>
              <a:off x="1881450" y="3701203"/>
              <a:ext cx="1055100" cy="515700"/>
            </a:xfrm>
            <a:prstGeom prst="roundRect">
              <a:avLst>
                <a:gd fmla="val 2771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b="1" lang="en" sz="10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Real-Time Reports &amp; Dashboards</a:t>
              </a:r>
              <a:endParaRPr b="1" sz="10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33" name="Google Shape;233;p17"/>
            <p:cNvSpPr/>
            <p:nvPr/>
          </p:nvSpPr>
          <p:spPr>
            <a:xfrm>
              <a:off x="1881450" y="4310075"/>
              <a:ext cx="1055100" cy="515700"/>
            </a:xfrm>
            <a:prstGeom prst="roundRect">
              <a:avLst>
                <a:gd fmla="val 27710" name="adj"/>
              </a:avLst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b="1" lang="en" sz="10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Analytics &amp; Intelligence</a:t>
              </a:r>
              <a:endParaRPr b="1" sz="1000"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34" name="Google Shape;234;p17"/>
            <p:cNvSpPr/>
            <p:nvPr/>
          </p:nvSpPr>
          <p:spPr>
            <a:xfrm>
              <a:off x="5368576" y="3874927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Become an agile, data-driven organization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35" name="Google Shape;235;p17"/>
            <p:cNvSpPr/>
            <p:nvPr/>
          </p:nvSpPr>
          <p:spPr>
            <a:xfrm>
              <a:off x="6075859" y="4240626"/>
              <a:ext cx="45600" cy="45600"/>
            </a:xfrm>
            <a:prstGeom prst="ellipse">
              <a:avLst/>
            </a:prstGeom>
            <a:solidFill>
              <a:srgbClr val="ED7633"/>
            </a:solidFill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205C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7"/>
            <p:cNvSpPr/>
            <p:nvPr/>
          </p:nvSpPr>
          <p:spPr>
            <a:xfrm>
              <a:off x="5368576" y="4331759"/>
              <a:ext cx="14994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205CA0"/>
                </a:buClr>
                <a:buSzPts val="800"/>
                <a:buFont typeface="Arial"/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Optimize data to improve programs &amp; outcomes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grpSp>
          <p:nvGrpSpPr>
            <p:cNvPr id="237" name="Google Shape;237;p17"/>
            <p:cNvGrpSpPr/>
            <p:nvPr/>
          </p:nvGrpSpPr>
          <p:grpSpPr>
            <a:xfrm>
              <a:off x="709298" y="3831177"/>
              <a:ext cx="504288" cy="255632"/>
              <a:chOff x="7108262" y="4301317"/>
              <a:chExt cx="489600" cy="248452"/>
            </a:xfrm>
          </p:grpSpPr>
          <p:sp>
            <p:nvSpPr>
              <p:cNvPr id="238" name="Google Shape;238;p17"/>
              <p:cNvSpPr/>
              <p:nvPr/>
            </p:nvSpPr>
            <p:spPr>
              <a:xfrm>
                <a:off x="7147474" y="4447473"/>
                <a:ext cx="409949" cy="102190"/>
              </a:xfrm>
              <a:custGeom>
                <a:rect b="b" l="l" r="r" t="t"/>
                <a:pathLst>
                  <a:path extrusionOk="0" h="156" w="626">
                    <a:moveTo>
                      <a:pt x="18" y="140"/>
                    </a:moveTo>
                    <a:cubicBezTo>
                      <a:pt x="608" y="140"/>
                      <a:pt x="608" y="140"/>
                      <a:pt x="608" y="140"/>
                    </a:cubicBezTo>
                    <a:cubicBezTo>
                      <a:pt x="609" y="129"/>
                      <a:pt x="609" y="111"/>
                      <a:pt x="610" y="98"/>
                    </a:cubicBezTo>
                    <a:cubicBezTo>
                      <a:pt x="395" y="98"/>
                      <a:pt x="395" y="98"/>
                      <a:pt x="395" y="98"/>
                    </a:cubicBezTo>
                    <a:cubicBezTo>
                      <a:pt x="390" y="98"/>
                      <a:pt x="387" y="94"/>
                      <a:pt x="387" y="90"/>
                    </a:cubicBezTo>
                    <a:cubicBezTo>
                      <a:pt x="387" y="49"/>
                      <a:pt x="354" y="16"/>
                      <a:pt x="313" y="16"/>
                    </a:cubicBezTo>
                    <a:cubicBezTo>
                      <a:pt x="272" y="16"/>
                      <a:pt x="239" y="49"/>
                      <a:pt x="239" y="90"/>
                    </a:cubicBezTo>
                    <a:cubicBezTo>
                      <a:pt x="239" y="94"/>
                      <a:pt x="236" y="98"/>
                      <a:pt x="231" y="98"/>
                    </a:cubicBezTo>
                    <a:cubicBezTo>
                      <a:pt x="16" y="98"/>
                      <a:pt x="16" y="98"/>
                      <a:pt x="16" y="98"/>
                    </a:cubicBezTo>
                    <a:cubicBezTo>
                      <a:pt x="17" y="111"/>
                      <a:pt x="17" y="129"/>
                      <a:pt x="18" y="140"/>
                    </a:cubicBezTo>
                    <a:moveTo>
                      <a:pt x="615" y="156"/>
                    </a:moveTo>
                    <a:cubicBezTo>
                      <a:pt x="11" y="156"/>
                      <a:pt x="11" y="156"/>
                      <a:pt x="11" y="156"/>
                    </a:cubicBezTo>
                    <a:cubicBezTo>
                      <a:pt x="7" y="156"/>
                      <a:pt x="4" y="153"/>
                      <a:pt x="3" y="149"/>
                    </a:cubicBezTo>
                    <a:cubicBezTo>
                      <a:pt x="1" y="135"/>
                      <a:pt x="0" y="103"/>
                      <a:pt x="0" y="90"/>
                    </a:cubicBezTo>
                    <a:cubicBezTo>
                      <a:pt x="0" y="86"/>
                      <a:pt x="4" y="82"/>
                      <a:pt x="8" y="82"/>
                    </a:cubicBezTo>
                    <a:cubicBezTo>
                      <a:pt x="224" y="82"/>
                      <a:pt x="224" y="82"/>
                      <a:pt x="224" y="82"/>
                    </a:cubicBezTo>
                    <a:cubicBezTo>
                      <a:pt x="228" y="36"/>
                      <a:pt x="266" y="0"/>
                      <a:pt x="313" y="0"/>
                    </a:cubicBezTo>
                    <a:cubicBezTo>
                      <a:pt x="360" y="0"/>
                      <a:pt x="398" y="36"/>
                      <a:pt x="402" y="82"/>
                    </a:cubicBezTo>
                    <a:cubicBezTo>
                      <a:pt x="618" y="82"/>
                      <a:pt x="618" y="82"/>
                      <a:pt x="618" y="82"/>
                    </a:cubicBezTo>
                    <a:cubicBezTo>
                      <a:pt x="622" y="82"/>
                      <a:pt x="626" y="86"/>
                      <a:pt x="626" y="90"/>
                    </a:cubicBezTo>
                    <a:cubicBezTo>
                      <a:pt x="626" y="103"/>
                      <a:pt x="625" y="135"/>
                      <a:pt x="623" y="149"/>
                    </a:cubicBezTo>
                    <a:cubicBezTo>
                      <a:pt x="622" y="153"/>
                      <a:pt x="619" y="156"/>
                      <a:pt x="615" y="156"/>
                    </a:cubicBezTo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17"/>
              <p:cNvSpPr/>
              <p:nvPr/>
            </p:nvSpPr>
            <p:spPr>
              <a:xfrm>
                <a:off x="7147474" y="4301317"/>
                <a:ext cx="409949" cy="210322"/>
              </a:xfrm>
              <a:custGeom>
                <a:rect b="b" l="l" r="r" t="t"/>
                <a:pathLst>
                  <a:path extrusionOk="0" h="321" w="626">
                    <a:moveTo>
                      <a:pt x="402" y="305"/>
                    </a:moveTo>
                    <a:cubicBezTo>
                      <a:pt x="610" y="305"/>
                      <a:pt x="610" y="305"/>
                      <a:pt x="610" y="305"/>
                    </a:cubicBezTo>
                    <a:cubicBezTo>
                      <a:pt x="605" y="145"/>
                      <a:pt x="474" y="16"/>
                      <a:pt x="313" y="16"/>
                    </a:cubicBezTo>
                    <a:cubicBezTo>
                      <a:pt x="152" y="16"/>
                      <a:pt x="21" y="145"/>
                      <a:pt x="16" y="305"/>
                    </a:cubicBezTo>
                    <a:cubicBezTo>
                      <a:pt x="224" y="305"/>
                      <a:pt x="224" y="305"/>
                      <a:pt x="224" y="305"/>
                    </a:cubicBezTo>
                    <a:cubicBezTo>
                      <a:pt x="228" y="259"/>
                      <a:pt x="266" y="223"/>
                      <a:pt x="313" y="223"/>
                    </a:cubicBezTo>
                    <a:cubicBezTo>
                      <a:pt x="360" y="223"/>
                      <a:pt x="398" y="259"/>
                      <a:pt x="402" y="305"/>
                    </a:cubicBezTo>
                    <a:moveTo>
                      <a:pt x="618" y="321"/>
                    </a:moveTo>
                    <a:cubicBezTo>
                      <a:pt x="395" y="321"/>
                      <a:pt x="395" y="321"/>
                      <a:pt x="395" y="321"/>
                    </a:cubicBezTo>
                    <a:cubicBezTo>
                      <a:pt x="390" y="321"/>
                      <a:pt x="387" y="317"/>
                      <a:pt x="387" y="313"/>
                    </a:cubicBezTo>
                    <a:cubicBezTo>
                      <a:pt x="387" y="272"/>
                      <a:pt x="354" y="239"/>
                      <a:pt x="313" y="239"/>
                    </a:cubicBezTo>
                    <a:cubicBezTo>
                      <a:pt x="272" y="239"/>
                      <a:pt x="239" y="272"/>
                      <a:pt x="239" y="313"/>
                    </a:cubicBezTo>
                    <a:cubicBezTo>
                      <a:pt x="239" y="317"/>
                      <a:pt x="236" y="321"/>
                      <a:pt x="231" y="321"/>
                    </a:cubicBezTo>
                    <a:cubicBezTo>
                      <a:pt x="8" y="321"/>
                      <a:pt x="8" y="321"/>
                      <a:pt x="8" y="321"/>
                    </a:cubicBezTo>
                    <a:cubicBezTo>
                      <a:pt x="4" y="321"/>
                      <a:pt x="0" y="317"/>
                      <a:pt x="0" y="313"/>
                    </a:cubicBezTo>
                    <a:cubicBezTo>
                      <a:pt x="0" y="141"/>
                      <a:pt x="141" y="0"/>
                      <a:pt x="313" y="0"/>
                    </a:cubicBezTo>
                    <a:cubicBezTo>
                      <a:pt x="485" y="0"/>
                      <a:pt x="626" y="141"/>
                      <a:pt x="626" y="313"/>
                    </a:cubicBezTo>
                    <a:cubicBezTo>
                      <a:pt x="626" y="317"/>
                      <a:pt x="622" y="321"/>
                      <a:pt x="618" y="321"/>
                    </a:cubicBezTo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240;p17"/>
              <p:cNvSpPr/>
              <p:nvPr/>
            </p:nvSpPr>
            <p:spPr>
              <a:xfrm>
                <a:off x="7161733" y="4449850"/>
                <a:ext cx="29706" cy="15447"/>
              </a:xfrm>
              <a:custGeom>
                <a:rect b="b" l="l" r="r" t="t"/>
                <a:pathLst>
                  <a:path extrusionOk="0" h="13" w="25">
                    <a:moveTo>
                      <a:pt x="24" y="13"/>
                    </a:moveTo>
                    <a:lnTo>
                      <a:pt x="0" y="8"/>
                    </a:lnTo>
                    <a:lnTo>
                      <a:pt x="2" y="0"/>
                    </a:lnTo>
                    <a:lnTo>
                      <a:pt x="25" y="4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17"/>
              <p:cNvSpPr/>
              <p:nvPr/>
            </p:nvSpPr>
            <p:spPr>
              <a:xfrm>
                <a:off x="7513458" y="4447473"/>
                <a:ext cx="33271" cy="20200"/>
              </a:xfrm>
              <a:custGeom>
                <a:rect b="b" l="l" r="r" t="t"/>
                <a:pathLst>
                  <a:path extrusionOk="0" h="17" w="28">
                    <a:moveTo>
                      <a:pt x="3" y="17"/>
                    </a:moveTo>
                    <a:lnTo>
                      <a:pt x="0" y="8"/>
                    </a:lnTo>
                    <a:lnTo>
                      <a:pt x="25" y="0"/>
                    </a:lnTo>
                    <a:lnTo>
                      <a:pt x="28" y="8"/>
                    </a:lnTo>
                    <a:lnTo>
                      <a:pt x="3" y="17"/>
                    </a:ln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17"/>
              <p:cNvSpPr/>
              <p:nvPr/>
            </p:nvSpPr>
            <p:spPr>
              <a:xfrm>
                <a:off x="7486128" y="4384495"/>
                <a:ext cx="30895" cy="26142"/>
              </a:xfrm>
              <a:custGeom>
                <a:rect b="b" l="l" r="r" t="t"/>
                <a:pathLst>
                  <a:path extrusionOk="0" h="22" w="26">
                    <a:moveTo>
                      <a:pt x="5" y="22"/>
                    </a:moveTo>
                    <a:lnTo>
                      <a:pt x="0" y="15"/>
                    </a:lnTo>
                    <a:lnTo>
                      <a:pt x="21" y="0"/>
                    </a:lnTo>
                    <a:lnTo>
                      <a:pt x="26" y="7"/>
                    </a:lnTo>
                    <a:lnTo>
                      <a:pt x="5" y="22"/>
                    </a:ln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17"/>
              <p:cNvSpPr/>
              <p:nvPr/>
            </p:nvSpPr>
            <p:spPr>
              <a:xfrm>
                <a:off x="7439786" y="4334588"/>
                <a:ext cx="24953" cy="30895"/>
              </a:xfrm>
              <a:custGeom>
                <a:rect b="b" l="l" r="r" t="t"/>
                <a:pathLst>
                  <a:path extrusionOk="0" h="26" w="21">
                    <a:moveTo>
                      <a:pt x="7" y="26"/>
                    </a:moveTo>
                    <a:lnTo>
                      <a:pt x="0" y="21"/>
                    </a:lnTo>
                    <a:lnTo>
                      <a:pt x="14" y="0"/>
                    </a:lnTo>
                    <a:lnTo>
                      <a:pt x="21" y="5"/>
                    </a:lnTo>
                    <a:lnTo>
                      <a:pt x="7" y="26"/>
                    </a:ln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17"/>
              <p:cNvSpPr/>
              <p:nvPr/>
            </p:nvSpPr>
            <p:spPr>
              <a:xfrm>
                <a:off x="7377996" y="4308447"/>
                <a:ext cx="17824" cy="34459"/>
              </a:xfrm>
              <a:custGeom>
                <a:rect b="b" l="l" r="r" t="t"/>
                <a:pathLst>
                  <a:path extrusionOk="0" h="29" w="15">
                    <a:moveTo>
                      <a:pt x="9" y="29"/>
                    </a:moveTo>
                    <a:lnTo>
                      <a:pt x="0" y="27"/>
                    </a:lnTo>
                    <a:lnTo>
                      <a:pt x="6" y="0"/>
                    </a:lnTo>
                    <a:lnTo>
                      <a:pt x="15" y="2"/>
                    </a:lnTo>
                    <a:lnTo>
                      <a:pt x="9" y="29"/>
                    </a:ln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17"/>
              <p:cNvSpPr/>
              <p:nvPr/>
            </p:nvSpPr>
            <p:spPr>
              <a:xfrm>
                <a:off x="7310265" y="4308447"/>
                <a:ext cx="15447" cy="34459"/>
              </a:xfrm>
              <a:custGeom>
                <a:rect b="b" l="l" r="r" t="t"/>
                <a:pathLst>
                  <a:path extrusionOk="0" h="29" w="13">
                    <a:moveTo>
                      <a:pt x="5" y="29"/>
                    </a:moveTo>
                    <a:lnTo>
                      <a:pt x="0" y="2"/>
                    </a:lnTo>
                    <a:lnTo>
                      <a:pt x="9" y="0"/>
                    </a:lnTo>
                    <a:lnTo>
                      <a:pt x="13" y="27"/>
                    </a:lnTo>
                    <a:lnTo>
                      <a:pt x="5" y="29"/>
                    </a:ln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17"/>
              <p:cNvSpPr/>
              <p:nvPr/>
            </p:nvSpPr>
            <p:spPr>
              <a:xfrm>
                <a:off x="7242535" y="4333400"/>
                <a:ext cx="24953" cy="32083"/>
              </a:xfrm>
              <a:custGeom>
                <a:rect b="b" l="l" r="r" t="t"/>
                <a:pathLst>
                  <a:path extrusionOk="0" h="27" w="21">
                    <a:moveTo>
                      <a:pt x="14" y="27"/>
                    </a:moveTo>
                    <a:lnTo>
                      <a:pt x="0" y="5"/>
                    </a:lnTo>
                    <a:lnTo>
                      <a:pt x="8" y="0"/>
                    </a:lnTo>
                    <a:lnTo>
                      <a:pt x="21" y="22"/>
                    </a:lnTo>
                    <a:lnTo>
                      <a:pt x="14" y="27"/>
                    </a:ln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17"/>
              <p:cNvSpPr/>
              <p:nvPr/>
            </p:nvSpPr>
            <p:spPr>
              <a:xfrm>
                <a:off x="7189063" y="4384495"/>
                <a:ext cx="30895" cy="26142"/>
              </a:xfrm>
              <a:custGeom>
                <a:rect b="b" l="l" r="r" t="t"/>
                <a:pathLst>
                  <a:path extrusionOk="0" h="22" w="26">
                    <a:moveTo>
                      <a:pt x="20" y="22"/>
                    </a:moveTo>
                    <a:lnTo>
                      <a:pt x="0" y="7"/>
                    </a:lnTo>
                    <a:lnTo>
                      <a:pt x="5" y="0"/>
                    </a:lnTo>
                    <a:lnTo>
                      <a:pt x="26" y="15"/>
                    </a:lnTo>
                    <a:lnTo>
                      <a:pt x="20" y="22"/>
                    </a:ln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17"/>
              <p:cNvSpPr/>
              <p:nvPr/>
            </p:nvSpPr>
            <p:spPr>
              <a:xfrm>
                <a:off x="7330466" y="4471238"/>
                <a:ext cx="43966" cy="42777"/>
              </a:xfrm>
              <a:custGeom>
                <a:rect b="b" l="l" r="r" t="t"/>
                <a:pathLst>
                  <a:path extrusionOk="0" h="66" w="68">
                    <a:moveTo>
                      <a:pt x="34" y="16"/>
                    </a:moveTo>
                    <a:cubicBezTo>
                      <a:pt x="29" y="16"/>
                      <a:pt x="24" y="19"/>
                      <a:pt x="20" y="23"/>
                    </a:cubicBezTo>
                    <a:cubicBezTo>
                      <a:pt x="18" y="27"/>
                      <a:pt x="17" y="32"/>
                      <a:pt x="18" y="36"/>
                    </a:cubicBezTo>
                    <a:cubicBezTo>
                      <a:pt x="19" y="40"/>
                      <a:pt x="21" y="44"/>
                      <a:pt x="25" y="47"/>
                    </a:cubicBezTo>
                    <a:cubicBezTo>
                      <a:pt x="28" y="49"/>
                      <a:pt x="31" y="50"/>
                      <a:pt x="34" y="50"/>
                    </a:cubicBezTo>
                    <a:cubicBezTo>
                      <a:pt x="40" y="50"/>
                      <a:pt x="45" y="47"/>
                      <a:pt x="48" y="43"/>
                    </a:cubicBezTo>
                    <a:cubicBezTo>
                      <a:pt x="51" y="39"/>
                      <a:pt x="52" y="34"/>
                      <a:pt x="51" y="30"/>
                    </a:cubicBezTo>
                    <a:cubicBezTo>
                      <a:pt x="50" y="25"/>
                      <a:pt x="48" y="22"/>
                      <a:pt x="44" y="19"/>
                    </a:cubicBezTo>
                    <a:cubicBezTo>
                      <a:pt x="41" y="17"/>
                      <a:pt x="38" y="16"/>
                      <a:pt x="34" y="16"/>
                    </a:cubicBezTo>
                    <a:moveTo>
                      <a:pt x="34" y="66"/>
                    </a:moveTo>
                    <a:cubicBezTo>
                      <a:pt x="28" y="66"/>
                      <a:pt x="21" y="64"/>
                      <a:pt x="16" y="60"/>
                    </a:cubicBezTo>
                    <a:cubicBezTo>
                      <a:pt x="9" y="55"/>
                      <a:pt x="4" y="48"/>
                      <a:pt x="2" y="39"/>
                    </a:cubicBezTo>
                    <a:cubicBezTo>
                      <a:pt x="0" y="30"/>
                      <a:pt x="2" y="22"/>
                      <a:pt x="7" y="14"/>
                    </a:cubicBezTo>
                    <a:cubicBezTo>
                      <a:pt x="13" y="5"/>
                      <a:pt x="24" y="0"/>
                      <a:pt x="34" y="0"/>
                    </a:cubicBezTo>
                    <a:cubicBezTo>
                      <a:pt x="41" y="0"/>
                      <a:pt x="47" y="2"/>
                      <a:pt x="53" y="6"/>
                    </a:cubicBezTo>
                    <a:cubicBezTo>
                      <a:pt x="60" y="11"/>
                      <a:pt x="65" y="18"/>
                      <a:pt x="67" y="27"/>
                    </a:cubicBezTo>
                    <a:cubicBezTo>
                      <a:pt x="68" y="36"/>
                      <a:pt x="66" y="44"/>
                      <a:pt x="61" y="52"/>
                    </a:cubicBezTo>
                    <a:cubicBezTo>
                      <a:pt x="55" y="60"/>
                      <a:pt x="45" y="66"/>
                      <a:pt x="34" y="66"/>
                    </a:cubicBezTo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249;p17"/>
              <p:cNvSpPr/>
              <p:nvPr/>
            </p:nvSpPr>
            <p:spPr>
              <a:xfrm>
                <a:off x="7357796" y="4378554"/>
                <a:ext cx="76049" cy="103378"/>
              </a:xfrm>
              <a:custGeom>
                <a:rect b="b" l="l" r="r" t="t"/>
                <a:pathLst>
                  <a:path extrusionOk="0" h="87" w="64">
                    <a:moveTo>
                      <a:pt x="7" y="87"/>
                    </a:moveTo>
                    <a:lnTo>
                      <a:pt x="0" y="82"/>
                    </a:lnTo>
                    <a:lnTo>
                      <a:pt x="57" y="0"/>
                    </a:lnTo>
                    <a:lnTo>
                      <a:pt x="64" y="5"/>
                    </a:lnTo>
                    <a:lnTo>
                      <a:pt x="7" y="87"/>
                    </a:lnTo>
                    <a:close/>
                  </a:path>
                </a:pathLst>
              </a:cu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0" name="Google Shape;250;p17"/>
              <p:cNvSpPr/>
              <p:nvPr/>
            </p:nvSpPr>
            <p:spPr>
              <a:xfrm>
                <a:off x="7108262" y="4538969"/>
                <a:ext cx="489600" cy="10800"/>
              </a:xfrm>
              <a:prstGeom prst="rect">
                <a:avLst/>
              </a:prstGeom>
              <a:solidFill>
                <a:srgbClr val="ED763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00">
                  <a:solidFill>
                    <a:srgbClr val="5C646A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1" name="Google Shape;251;p17"/>
            <p:cNvSpPr txBox="1"/>
            <p:nvPr/>
          </p:nvSpPr>
          <p:spPr>
            <a:xfrm>
              <a:off x="2936600" y="3686250"/>
              <a:ext cx="2344500" cy="47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Translate data into visualizations, impact reports, and action. Track impact and increase transparency to report to funders more easily.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52" name="Google Shape;252;p17"/>
            <p:cNvSpPr txBox="1"/>
            <p:nvPr/>
          </p:nvSpPr>
          <p:spPr>
            <a:xfrm>
              <a:off x="2936594" y="4295175"/>
              <a:ext cx="2344500" cy="47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205CA0"/>
                  </a:solidFill>
                  <a:latin typeface="Salesforce Sans"/>
                  <a:ea typeface="Salesforce Sans"/>
                  <a:cs typeface="Salesforce Sans"/>
                  <a:sym typeface="Salesforce Sans"/>
                </a:rPr>
                <a:t>Use data-powered insights to identify funder or program opportunities; use AI to predict and enhance programs &amp; pivot quickly.</a:t>
              </a:r>
              <a:endParaRPr sz="800">
                <a:solidFill>
                  <a:srgbClr val="205CA0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